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Anton"/>
      <p:regular r:id="rId84"/>
    </p:embeddedFont>
    <p:embeddedFont>
      <p:font typeface="Lato"/>
      <p:regular r:id="rId85"/>
      <p:bold r:id="rId86"/>
      <p:italic r:id="rId87"/>
      <p:boldItalic r:id="rId88"/>
    </p:embeddedFont>
    <p:embeddedFont>
      <p:font typeface="Lato Light"/>
      <p:regular r:id="rId89"/>
      <p:bold r:id="rId90"/>
      <p:italic r:id="rId91"/>
      <p:boldItalic r:id="rId92"/>
    </p:embeddedFont>
    <p:embeddedFont>
      <p:font typeface="Didact Gothic"/>
      <p:regular r:id="rId93"/>
    </p:embeddedFont>
    <p:embeddedFont>
      <p:font typeface="Helvetica Neue"/>
      <p:regular r:id="rId94"/>
      <p:bold r:id="rId95"/>
      <p:italic r:id="rId96"/>
      <p:boldItalic r:id="rId97"/>
    </p:embeddedFont>
    <p:embeddedFont>
      <p:font typeface="Helvetica Neue Light"/>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FCB71A-0328-46E1-8B5C-99B355693185}">
  <a:tblStyle styleId="{4AFCB71A-0328-46E1-8B5C-99B355693185}" styleName="Table_0">
    <a:wholeTbl>
      <a:tcTxStyle>
        <a:font>
          <a:latin typeface="Arial"/>
          <a:ea typeface="Arial"/>
          <a:cs typeface="Arial"/>
        </a:font>
        <a:srgbClr val="000000"/>
      </a:tcTxStyle>
      <a:tcStyle>
        <a:tcBdr>
          <a:left>
            <a:ln cap="flat" cmpd="sng">
              <a:solidFill>
                <a:srgbClr val="FFFFFF"/>
              </a:solidFill>
              <a:prstDash val="solid"/>
              <a:round/>
              <a:headEnd len="sm" w="sm" type="none"/>
              <a:tailEnd len="sm" w="sm" type="none"/>
            </a:ln>
          </a:left>
          <a:right>
            <a:ln cap="flat" cmpd="sng">
              <a:solidFill>
                <a:srgbClr val="FFFFFF"/>
              </a:solidFill>
              <a:prstDash val="solid"/>
              <a:round/>
              <a:headEnd len="sm" w="sm" type="none"/>
              <a:tailEnd len="sm" w="sm" type="none"/>
            </a:ln>
          </a:right>
          <a:top>
            <a:ln cap="flat" cmpd="sng">
              <a:solidFill>
                <a:srgbClr val="FFFFFF"/>
              </a:solidFill>
              <a:prstDash val="solid"/>
              <a:round/>
              <a:headEnd len="sm" w="sm" type="none"/>
              <a:tailEnd len="sm" w="sm" type="none"/>
            </a:ln>
          </a:top>
          <a:bottom>
            <a:ln cap="flat" cmpd="sng">
              <a:solidFill>
                <a:srgbClr val="FFFFFF"/>
              </a:solidFill>
              <a:prstDash val="solid"/>
              <a:round/>
              <a:headEnd len="sm" w="sm" type="none"/>
              <a:tailEnd len="sm" w="sm" type="none"/>
            </a:ln>
          </a:bottom>
          <a:insideH>
            <a:ln cap="flat" cmpd="sng">
              <a:solidFill>
                <a:srgbClr val="FFFFFF"/>
              </a:solidFill>
              <a:prstDash val="solid"/>
              <a:round/>
              <a:headEnd len="sm" w="sm" type="none"/>
              <a:tailEnd len="sm" w="sm" type="none"/>
            </a:ln>
          </a:insideH>
          <a:insideV>
            <a:ln cap="flat" cmpd="sng">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488FE5F-AA99-483C-AAA1-69C5E2F5095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357144-BD67-4E7B-9F4B-03B29F435727}"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HelveticaNeueLight-boldItalic.fntdata"/><Relationship Id="rId100" Type="http://schemas.openxmlformats.org/officeDocument/2006/relationships/font" Target="fonts/HelveticaNeueLigh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bold.fntdata"/><Relationship Id="rId94" Type="http://schemas.openxmlformats.org/officeDocument/2006/relationships/font" Target="fonts/HelveticaNeue-regular.fntdata"/><Relationship Id="rId97" Type="http://schemas.openxmlformats.org/officeDocument/2006/relationships/font" Target="fonts/HelveticaNeue-boldItalic.fntdata"/><Relationship Id="rId96" Type="http://schemas.openxmlformats.org/officeDocument/2006/relationships/font" Target="fonts/HelveticaNeue-italic.fntdata"/><Relationship Id="rId11" Type="http://schemas.openxmlformats.org/officeDocument/2006/relationships/slide" Target="slides/slide5.xml"/><Relationship Id="rId99" Type="http://schemas.openxmlformats.org/officeDocument/2006/relationships/font" Target="fonts/HelveticaNeueLight-bold.fntdata"/><Relationship Id="rId10" Type="http://schemas.openxmlformats.org/officeDocument/2006/relationships/slide" Target="slides/slide4.xml"/><Relationship Id="rId98" Type="http://schemas.openxmlformats.org/officeDocument/2006/relationships/font" Target="fonts/HelveticaNeueLigh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italic.fntdata"/><Relationship Id="rId90" Type="http://schemas.openxmlformats.org/officeDocument/2006/relationships/font" Target="fonts/LatoLight-bold.fntdata"/><Relationship Id="rId93" Type="http://schemas.openxmlformats.org/officeDocument/2006/relationships/font" Target="fonts/DidactGothic-regular.fntdata"/><Relationship Id="rId92" Type="http://schemas.openxmlformats.org/officeDocument/2006/relationships/font" Target="fonts/La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Anton-regular.fntdata"/><Relationship Id="rId83" Type="http://schemas.openxmlformats.org/officeDocument/2006/relationships/slide" Target="slides/slide77.xml"/><Relationship Id="rId86" Type="http://schemas.openxmlformats.org/officeDocument/2006/relationships/font" Target="fonts/Lato-bold.fntdata"/><Relationship Id="rId85" Type="http://schemas.openxmlformats.org/officeDocument/2006/relationships/font" Target="fonts/Lato-regular.fntdata"/><Relationship Id="rId88" Type="http://schemas.openxmlformats.org/officeDocument/2006/relationships/font" Target="fonts/Lato-boldItalic.fntdata"/><Relationship Id="rId87" Type="http://schemas.openxmlformats.org/officeDocument/2006/relationships/font" Target="fonts/Lato-italic.fntdata"/><Relationship Id="rId89" Type="http://schemas.openxmlformats.org/officeDocument/2006/relationships/font" Target="fonts/LatoLight-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3d8f0b8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53d8f0b81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3d8f0b81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53d8f0b81b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1fc0b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81fc0b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53d8f0b81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53d8f0b81b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e2918b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e2918b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a63e9518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63e951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a63e951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a63e951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fd0f487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fd0f487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605a14dd5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05a14dd5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fd0f487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fd0f487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a63e9518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a63e9518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c4d2e76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c4d2e76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e2918b0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e2918b0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3e776c2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3e776c2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05a14dd5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05a14dd5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3e776c2e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3e776c2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3d8f0b81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53d8f0b81b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a63e9518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a63e9518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a63e9518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a63e9518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a63e9518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a63e9518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a63e9518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a63e9518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3d8f0b81b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53d8f0b81b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3d8f0b8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53d8f0b81b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a63e9518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a63e9518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a63e9518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a63e9518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a63e9518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a63e9518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53d8f0b81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53d8f0b81b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Este momento implica mostrar el código directo desde el programa.</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3d8f0b81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53d8f0b81b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605a14dd5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05a14dd5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7a63e9518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a63e9518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05a14dd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05a14dd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605a14dd5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605a14dd5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f96be645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f96be645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3d8f0b81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53d8f0b81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605a14dd5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05a14dd5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605a14dd5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05a14dd5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f96be64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f96be64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7a63e9518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a63e9518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605a14dd5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05a14dd5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3d8f0b81b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53d8f0b81b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53d8f0b81b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53d8f0b81b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6bd7f22dd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6bd7f22dd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733d13389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33d13389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3d8f0b81b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3d8f0b81b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La propiedad </a:t>
            </a:r>
            <a:r>
              <a:rPr i="1" lang="en-GB" sz="1200">
                <a:solidFill>
                  <a:srgbClr val="24292E"/>
                </a:solidFill>
                <a:highlight>
                  <a:srgbClr val="FFFFFF"/>
                </a:highlight>
                <a:latin typeface="Didact Gothic"/>
                <a:ea typeface="Didact Gothic"/>
                <a:cs typeface="Didact Gothic"/>
                <a:sym typeface="Didact Gothic"/>
              </a:rPr>
              <a:t>clear </a:t>
            </a:r>
            <a:r>
              <a:rPr lang="en-GB" sz="1200">
                <a:solidFill>
                  <a:srgbClr val="24292E"/>
                </a:solidFill>
                <a:highlight>
                  <a:srgbClr val="FFFFFF"/>
                </a:highlight>
                <a:latin typeface="Didact Gothic"/>
                <a:ea typeface="Didact Gothic"/>
                <a:cs typeface="Didact Gothic"/>
                <a:sym typeface="Didact Gothic"/>
              </a:rPr>
              <a:t>indica </a:t>
            </a:r>
            <a:r>
              <a:rPr b="1" lang="en-GB" sz="1200">
                <a:solidFill>
                  <a:srgbClr val="24292E"/>
                </a:solidFill>
                <a:highlight>
                  <a:srgbClr val="FFFFFF"/>
                </a:highlight>
                <a:latin typeface="Didact Gothic"/>
                <a:ea typeface="Didact Gothic"/>
                <a:cs typeface="Didact Gothic"/>
                <a:sym typeface="Didact Gothic"/>
              </a:rPr>
              <a:t>el lado del elemento HTML que no debe ser adyacente a ninguna caja posicionada de forma flotante</a:t>
            </a:r>
            <a:r>
              <a:rPr lang="en-GB" sz="1200">
                <a:solidFill>
                  <a:srgbClr val="24292E"/>
                </a:solidFill>
                <a:highlight>
                  <a:srgbClr val="FFFFFF"/>
                </a:highlight>
                <a:latin typeface="Didact Gothic"/>
                <a:ea typeface="Didact Gothic"/>
                <a:cs typeface="Didact Gothic"/>
                <a:sym typeface="Didact Gothic"/>
              </a:rPr>
              <a:t>. Si se indica el valor </a:t>
            </a:r>
            <a:r>
              <a:rPr i="1" lang="en-GB" sz="1200">
                <a:solidFill>
                  <a:srgbClr val="24292E"/>
                </a:solidFill>
                <a:highlight>
                  <a:srgbClr val="FFFFFF"/>
                </a:highlight>
                <a:latin typeface="Didact Gothic"/>
                <a:ea typeface="Didact Gothic"/>
                <a:cs typeface="Didact Gothic"/>
                <a:sym typeface="Didact Gothic"/>
              </a:rPr>
              <a:t>left</a:t>
            </a:r>
            <a:r>
              <a:rPr lang="en-GB" sz="1200">
                <a:solidFill>
                  <a:srgbClr val="24292E"/>
                </a:solidFill>
                <a:highlight>
                  <a:srgbClr val="FFFFFF"/>
                </a:highlight>
                <a:latin typeface="Didact Gothic"/>
                <a:ea typeface="Didact Gothic"/>
                <a:cs typeface="Didact Gothic"/>
                <a:sym typeface="Didact Gothic"/>
              </a:rPr>
              <a:t>, el elemento se desplaza de forma descendente hasta que pueda colocarse en una línea en la que no haya ninguna caja flotante en el lado izquierdo.</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La especificación oficial de CSS explica este comportamiento como </a:t>
            </a:r>
            <a:r>
              <a:rPr i="1" lang="en-GB" sz="1200">
                <a:solidFill>
                  <a:srgbClr val="24292E"/>
                </a:solidFill>
                <a:highlight>
                  <a:srgbClr val="FFFFFF"/>
                </a:highlight>
                <a:latin typeface="Didact Gothic"/>
                <a:ea typeface="Didact Gothic"/>
                <a:cs typeface="Didact Gothic"/>
                <a:sym typeface="Didact Gothic"/>
              </a:rPr>
              <a:t>"un desplazamiento descendente hasta que el borde superior del elemento esté por debajo del borde inferior de cualquier elemento flotante hacia la izquierda"</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Si se indica el valor </a:t>
            </a:r>
            <a:r>
              <a:rPr i="1" lang="en-GB" sz="1200">
                <a:solidFill>
                  <a:srgbClr val="24292E"/>
                </a:solidFill>
                <a:highlight>
                  <a:srgbClr val="FFFFFF"/>
                </a:highlight>
                <a:latin typeface="Didact Gothic"/>
                <a:ea typeface="Didact Gothic"/>
                <a:cs typeface="Didact Gothic"/>
                <a:sym typeface="Didact Gothic"/>
              </a:rPr>
              <a:t>right</a:t>
            </a:r>
            <a:r>
              <a:rPr lang="en-GB" sz="1200">
                <a:solidFill>
                  <a:srgbClr val="24292E"/>
                </a:solidFill>
                <a:highlight>
                  <a:srgbClr val="FFFFFF"/>
                </a:highlight>
                <a:latin typeface="Didact Gothic"/>
                <a:ea typeface="Didact Gothic"/>
                <a:cs typeface="Didact Gothic"/>
                <a:sym typeface="Didact Gothic"/>
              </a:rPr>
              <a:t>, el comportamiento es análogo, salvo que en este caso se tienen en cuenta los elementos desplazados hacia la derecha.</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El valor </a:t>
            </a:r>
            <a:r>
              <a:rPr i="1" lang="en-GB" sz="1200">
                <a:solidFill>
                  <a:srgbClr val="24292E"/>
                </a:solidFill>
                <a:highlight>
                  <a:srgbClr val="FFFFFF"/>
                </a:highlight>
                <a:latin typeface="Didact Gothic"/>
                <a:ea typeface="Didact Gothic"/>
                <a:cs typeface="Didact Gothic"/>
                <a:sym typeface="Didact Gothic"/>
              </a:rPr>
              <a:t>both </a:t>
            </a:r>
            <a:r>
              <a:rPr b="1" lang="en-GB" sz="1200">
                <a:solidFill>
                  <a:srgbClr val="24292E"/>
                </a:solidFill>
                <a:highlight>
                  <a:srgbClr val="FFFFFF"/>
                </a:highlight>
                <a:latin typeface="Didact Gothic"/>
                <a:ea typeface="Didact Gothic"/>
                <a:cs typeface="Didact Gothic"/>
                <a:sym typeface="Didact Gothic"/>
              </a:rPr>
              <a:t>despeja los lados izquierdo y derecho del elemento, ya que desplaza el elemento de forma descendente hasta que el borde superior se encuentre por debajo del borde inferior de cualquier elemento flotante</a:t>
            </a:r>
            <a:r>
              <a:rPr lang="en-GB" sz="1200">
                <a:solidFill>
                  <a:srgbClr val="24292E"/>
                </a:solidFill>
                <a:highlight>
                  <a:srgbClr val="FFFFFF"/>
                </a:highlight>
                <a:latin typeface="Didact Gothic"/>
                <a:ea typeface="Didact Gothic"/>
                <a:cs typeface="Didact Gothic"/>
                <a:sym typeface="Didact Gothic"/>
              </a:rPr>
              <a:t> hacia la izquierda o hacia la derecha.</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3d8f0b81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53d8f0b81b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733d13389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733d13389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La propiedad </a:t>
            </a:r>
            <a:r>
              <a:rPr i="1" lang="en-GB" sz="1200">
                <a:solidFill>
                  <a:srgbClr val="24292E"/>
                </a:solidFill>
                <a:highlight>
                  <a:srgbClr val="FFFFFF"/>
                </a:highlight>
                <a:latin typeface="Didact Gothic"/>
                <a:ea typeface="Didact Gothic"/>
                <a:cs typeface="Didact Gothic"/>
                <a:sym typeface="Didact Gothic"/>
              </a:rPr>
              <a:t>clear </a:t>
            </a:r>
            <a:r>
              <a:rPr lang="en-GB" sz="1200">
                <a:solidFill>
                  <a:srgbClr val="24292E"/>
                </a:solidFill>
                <a:highlight>
                  <a:srgbClr val="FFFFFF"/>
                </a:highlight>
                <a:latin typeface="Didact Gothic"/>
                <a:ea typeface="Didact Gothic"/>
                <a:cs typeface="Didact Gothic"/>
                <a:sym typeface="Didact Gothic"/>
              </a:rPr>
              <a:t>indica </a:t>
            </a:r>
            <a:r>
              <a:rPr b="1" lang="en-GB" sz="1200">
                <a:solidFill>
                  <a:srgbClr val="24292E"/>
                </a:solidFill>
                <a:highlight>
                  <a:srgbClr val="FFFFFF"/>
                </a:highlight>
                <a:latin typeface="Didact Gothic"/>
                <a:ea typeface="Didact Gothic"/>
                <a:cs typeface="Didact Gothic"/>
                <a:sym typeface="Didact Gothic"/>
              </a:rPr>
              <a:t>el lado del elemento HTML que no debe ser adyacente a ninguna caja posicionada de forma flotante</a:t>
            </a:r>
            <a:r>
              <a:rPr lang="en-GB" sz="1200">
                <a:solidFill>
                  <a:srgbClr val="24292E"/>
                </a:solidFill>
                <a:highlight>
                  <a:srgbClr val="FFFFFF"/>
                </a:highlight>
                <a:latin typeface="Didact Gothic"/>
                <a:ea typeface="Didact Gothic"/>
                <a:cs typeface="Didact Gothic"/>
                <a:sym typeface="Didact Gothic"/>
              </a:rPr>
              <a:t>. Si se indica el valor </a:t>
            </a:r>
            <a:r>
              <a:rPr i="1" lang="en-GB" sz="1200">
                <a:solidFill>
                  <a:srgbClr val="24292E"/>
                </a:solidFill>
                <a:highlight>
                  <a:srgbClr val="FFFFFF"/>
                </a:highlight>
                <a:latin typeface="Didact Gothic"/>
                <a:ea typeface="Didact Gothic"/>
                <a:cs typeface="Didact Gothic"/>
                <a:sym typeface="Didact Gothic"/>
              </a:rPr>
              <a:t>left</a:t>
            </a:r>
            <a:r>
              <a:rPr lang="en-GB" sz="1200">
                <a:solidFill>
                  <a:srgbClr val="24292E"/>
                </a:solidFill>
                <a:highlight>
                  <a:srgbClr val="FFFFFF"/>
                </a:highlight>
                <a:latin typeface="Didact Gothic"/>
                <a:ea typeface="Didact Gothic"/>
                <a:cs typeface="Didact Gothic"/>
                <a:sym typeface="Didact Gothic"/>
              </a:rPr>
              <a:t>, el elemento se desplaza de forma descendente hasta que pueda colocarse en una línea en la que no haya ninguna caja flotante en el lado izquierdo.</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La especificación oficial de CSS explica este comportamiento como </a:t>
            </a:r>
            <a:r>
              <a:rPr i="1" lang="en-GB" sz="1200">
                <a:solidFill>
                  <a:srgbClr val="24292E"/>
                </a:solidFill>
                <a:highlight>
                  <a:srgbClr val="FFFFFF"/>
                </a:highlight>
                <a:latin typeface="Didact Gothic"/>
                <a:ea typeface="Didact Gothic"/>
                <a:cs typeface="Didact Gothic"/>
                <a:sym typeface="Didact Gothic"/>
              </a:rPr>
              <a:t>"un desplazamiento descendente hasta que el borde superior del elemento esté por debajo del borde inferior de cualquier elemento flotante hacia la izquierda"</a:t>
            </a:r>
            <a:r>
              <a:rPr lang="en-GB" sz="1200">
                <a:solidFill>
                  <a:srgbClr val="24292E"/>
                </a:solidFill>
                <a:highlight>
                  <a:srgbClr val="FFFFFF"/>
                </a:highlight>
                <a:latin typeface="Didact Gothic"/>
                <a:ea typeface="Didact Gothic"/>
                <a:cs typeface="Didact Gothic"/>
                <a:sym typeface="Didact Gothic"/>
              </a:rPr>
              <a:t>.</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Si se indica el valor </a:t>
            </a:r>
            <a:r>
              <a:rPr i="1" lang="en-GB" sz="1200">
                <a:solidFill>
                  <a:srgbClr val="24292E"/>
                </a:solidFill>
                <a:highlight>
                  <a:srgbClr val="FFFFFF"/>
                </a:highlight>
                <a:latin typeface="Didact Gothic"/>
                <a:ea typeface="Didact Gothic"/>
                <a:cs typeface="Didact Gothic"/>
                <a:sym typeface="Didact Gothic"/>
              </a:rPr>
              <a:t>right</a:t>
            </a:r>
            <a:r>
              <a:rPr lang="en-GB" sz="1200">
                <a:solidFill>
                  <a:srgbClr val="24292E"/>
                </a:solidFill>
                <a:highlight>
                  <a:srgbClr val="FFFFFF"/>
                </a:highlight>
                <a:latin typeface="Didact Gothic"/>
                <a:ea typeface="Didact Gothic"/>
                <a:cs typeface="Didact Gothic"/>
                <a:sym typeface="Didact Gothic"/>
              </a:rPr>
              <a:t>, el comportamiento es análogo, salvo que en este caso se tienen en cuenta los elementos desplazados hacia la derecha.</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Clr>
                <a:schemeClr val="dk1"/>
              </a:buClr>
              <a:buSzPts val="1100"/>
              <a:buFont typeface="Arial"/>
              <a:buNone/>
            </a:pPr>
            <a:r>
              <a:rPr lang="en-GB" sz="1200">
                <a:solidFill>
                  <a:srgbClr val="24292E"/>
                </a:solidFill>
                <a:highlight>
                  <a:srgbClr val="FFFFFF"/>
                </a:highlight>
                <a:latin typeface="Didact Gothic"/>
                <a:ea typeface="Didact Gothic"/>
                <a:cs typeface="Didact Gothic"/>
                <a:sym typeface="Didact Gothic"/>
              </a:rPr>
              <a:t>El valor </a:t>
            </a:r>
            <a:r>
              <a:rPr i="1" lang="en-GB" sz="1200">
                <a:solidFill>
                  <a:srgbClr val="24292E"/>
                </a:solidFill>
                <a:highlight>
                  <a:srgbClr val="FFFFFF"/>
                </a:highlight>
                <a:latin typeface="Didact Gothic"/>
                <a:ea typeface="Didact Gothic"/>
                <a:cs typeface="Didact Gothic"/>
                <a:sym typeface="Didact Gothic"/>
              </a:rPr>
              <a:t>both </a:t>
            </a:r>
            <a:r>
              <a:rPr b="1" lang="en-GB" sz="1200">
                <a:solidFill>
                  <a:srgbClr val="24292E"/>
                </a:solidFill>
                <a:highlight>
                  <a:srgbClr val="FFFFFF"/>
                </a:highlight>
                <a:latin typeface="Didact Gothic"/>
                <a:ea typeface="Didact Gothic"/>
                <a:cs typeface="Didact Gothic"/>
                <a:sym typeface="Didact Gothic"/>
              </a:rPr>
              <a:t>despeja los lados izquierdo y derecho del elemento, ya que desplaza el elemento de forma descendente hasta que el borde superior se encuentre por debajo del borde inferior de cualquier elemento flotante</a:t>
            </a:r>
            <a:r>
              <a:rPr lang="en-GB" sz="1200">
                <a:solidFill>
                  <a:srgbClr val="24292E"/>
                </a:solidFill>
                <a:highlight>
                  <a:srgbClr val="FFFFFF"/>
                </a:highlight>
                <a:latin typeface="Didact Gothic"/>
                <a:ea typeface="Didact Gothic"/>
                <a:cs typeface="Didact Gothic"/>
                <a:sym typeface="Didact Gothic"/>
              </a:rPr>
              <a:t> hacia la izquierda o hacia la derecha.</a:t>
            </a:r>
            <a:endParaRPr sz="1200">
              <a:solidFill>
                <a:srgbClr val="24292E"/>
              </a:solidFill>
              <a:highlight>
                <a:srgbClr val="FFFFFF"/>
              </a:highlight>
              <a:latin typeface="Didact Gothic"/>
              <a:ea typeface="Didact Gothic"/>
              <a:cs typeface="Didact Gothic"/>
              <a:sym typeface="Didact Gothic"/>
            </a:endParaRPr>
          </a:p>
          <a:p>
            <a:pPr indent="0" lvl="0" marL="0" rtl="0" algn="l">
              <a:lnSpc>
                <a:spcPct val="115000"/>
              </a:lnSpc>
              <a:spcBef>
                <a:spcPts val="120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53d8f0b81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53d8f0b81b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733d13389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733d13389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6bd7f22dd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6bd7f22dd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6bd7f22dd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bd7f22dd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6bd7f22dd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bd7f22dd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6bd7f22dd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6bd7f22dd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6bd7f22dd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6bd7f22dd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6bd7f22dd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bd7f22dd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6bd7f22dd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bd7f22dd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53d8f0b81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53d8f0b81b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6bd7f22dd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6bd7f22dd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6bd7f22dd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6bd7f22dd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6bd7f22dd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6bd7f22dd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6bd7f22dd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6bd7f22dd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6bd7f22dd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6bd7f22dda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6bd7f22dd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6bd7f22dd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6bd7f22dda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6bd7f22dda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6bd7f22dd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6bd7f22dd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53d8f0b81b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53d8f0b81b_0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53d8f0b81b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53d8f0b81b_0_8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c4d2e7b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ac4d2e7be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53d8f0b81b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53d8f0b81b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6742cfb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b6742cfb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solidFill>
                  <a:schemeClr val="dk1"/>
                </a:solidFill>
                <a:highlight>
                  <a:schemeClr val="lt1"/>
                </a:highlight>
                <a:latin typeface="Helvetica Neue Light"/>
                <a:ea typeface="Helvetica Neue Light"/>
                <a:cs typeface="Helvetica Neue Light"/>
                <a:sym typeface="Helvetica Neue Light"/>
              </a:rPr>
              <a:t>Ejemplo modelo de cómo comunicar una Actividad recomendada (desafío extra). </a:t>
            </a:r>
            <a:endParaRPr sz="10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b6742cfb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b6742cfb9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Desarrollo de una Actividad recomendada (desafío extra). Vincular ejemplo. Hacer hincapié en que es optativa pero suma puntos para el top 10.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53d8f0b81b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53d8f0b81b_0_9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3d8f0b81b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53d8f0b81b_0_9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53d8f0b81b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53d8f0b81b_0_9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53d8f0b81b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53d8f0b81b_0_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53d8f0b81b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53d8f0b81b_0_9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e9ae46b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ae9ae46b7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4643c0127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a4643c0127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www.w3schools.com/css/css_dimension.asp" TargetMode="External"/><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www.w3.org/TR/CSS21/visudet.html#propdef-height" TargetMode="External"/><Relationship Id="rId5" Type="http://schemas.openxmlformats.org/officeDocument/2006/relationships/hyperlink" Target="https://www.w3.org/TR/CSS21/visudet.html#propdef-height" TargetMode="External"/><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hyperlink" Target="https://devcode.la/tutoriales/unidades-vh-vw-css/" TargetMode="External"/><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hyperlink" Target="https://developer.mozilla.org/es/docs/Web/CSS/margi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hyperlink" Target="https://developer.mozilla.org/es/docs/Web/CSS/padd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hyperlink" Target="https://www.w3schools.com/css/css_border.asp" TargetMode="External"/><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hyperlink" Target="https://www.w3schools.com/css/css_border.asp" TargetMode="External"/><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hyperlink" Target="https://developer.mozilla.org/es/docs/Web/HTML/Elementos_en_l%C3%ADnea#Elementos" TargetMode="External"/><Relationship Id="rId5" Type="http://schemas.openxmlformats.org/officeDocument/2006/relationships/hyperlink" Target="https://developer.mozilla.org/es/docs/Web/HTML/Block-level_elements#Elemento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hyperlink" Target="https://www.geeksforgeeks.org/css-display-proper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hyperlink" Target="https://www.w3schools.com/css/tryit.asp?filename=trycss_inline-block_span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hyperlink" Target="https://francescricart.com/elementos-en-linea-elementos-bloque-elementos-inline-block/#segund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developer.mozilla.org/es/docs/Web/CSS/position" TargetMode="Externa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png"/><Relationship Id="rId4" Type="http://schemas.openxmlformats.org/officeDocument/2006/relationships/image" Target="../media/image47.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1.png"/><Relationship Id="rId4" Type="http://schemas.openxmlformats.org/officeDocument/2006/relationships/image" Target="../media/image40.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hyperlink" Target="https://drive.google.com/file/d/1eKC-ZUtFxltXfofTEIu0rqrQjoN_f6tA/view?usp=sharing" TargetMode="External"/><Relationship Id="rId4" Type="http://schemas.openxmlformats.org/officeDocument/2006/relationships/image" Target="../media/image4.png"/><Relationship Id="rId5"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14.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5.png"/><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s://placekitten.com/" TargetMode="External"/><Relationship Id="rId4" Type="http://schemas.openxmlformats.org/officeDocument/2006/relationships/hyperlink" Target="https://placedog.net" TargetMode="External"/><Relationship Id="rId5" Type="http://schemas.openxmlformats.org/officeDocument/2006/relationships/hyperlink" Target="https://css-tricks.com/the-css-box-model/" TargetMode="External"/><Relationship Id="rId6" Type="http://schemas.openxmlformats.org/officeDocument/2006/relationships/image" Target="../media/image4.png"/><Relationship Id="rId7" Type="http://schemas.openxmlformats.org/officeDocument/2006/relationships/image" Target="../media/image46.png"/><Relationship Id="rId8"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4.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docs.google.com/document/d/1l3H51YnkeUuoXvmSihqgh8DvPXlb1PdShx38znX1rwQ/edit?usp=sharing" TargetMode="External"/><Relationship Id="rId4" Type="http://schemas.openxmlformats.org/officeDocument/2006/relationships/image" Target="../media/image4.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PROPIEDADES DE LA CAJA</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3" name="Google Shape;233;p35"/>
          <p:cNvSpPr txBox="1"/>
          <p:nvPr/>
        </p:nvSpPr>
        <p:spPr>
          <a:xfrm>
            <a:off x="1453047" y="6489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PROPIEDADES DE LA CAJA</a:t>
            </a:r>
            <a:endParaRPr i="1" sz="4000">
              <a:latin typeface="Anton"/>
              <a:ea typeface="Anton"/>
              <a:cs typeface="Anton"/>
              <a:sym typeface="Anton"/>
            </a:endParaRPr>
          </a:p>
        </p:txBody>
      </p:sp>
      <p:sp>
        <p:nvSpPr>
          <p:cNvPr id="234" name="Google Shape;234;p35"/>
          <p:cNvSpPr txBox="1"/>
          <p:nvPr/>
        </p:nvSpPr>
        <p:spPr>
          <a:xfrm>
            <a:off x="726050" y="1568975"/>
            <a:ext cx="8042700" cy="99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E0FF00"/>
                </a:highlight>
                <a:latin typeface="Helvetica Neue Light"/>
                <a:ea typeface="Helvetica Neue Light"/>
                <a:cs typeface="Helvetica Neue Light"/>
                <a:sym typeface="Helvetica Neue Light"/>
              </a:rPr>
              <a:t>Todos los elementos del HTML son cajas.</a:t>
            </a:r>
            <a:r>
              <a:rPr lang="en-GB" sz="1800">
                <a:latin typeface="Helvetica Neue Light"/>
                <a:ea typeface="Helvetica Neue Light"/>
                <a:cs typeface="Helvetica Neue Light"/>
                <a:sym typeface="Helvetica Neue Light"/>
              </a:rPr>
              <a:t> Un </a:t>
            </a:r>
            <a:r>
              <a:rPr i="1" lang="en-GB" sz="1800">
                <a:latin typeface="Helvetica Neue Light"/>
                <a:ea typeface="Helvetica Neue Light"/>
                <a:cs typeface="Helvetica Neue Light"/>
                <a:sym typeface="Helvetica Neue Light"/>
              </a:rPr>
              <a:t>&lt;strong&gt;</a:t>
            </a:r>
            <a:r>
              <a:rPr lang="en-GB" sz="1800">
                <a:latin typeface="Helvetica Neue Light"/>
                <a:ea typeface="Helvetica Neue Light"/>
                <a:cs typeface="Helvetica Neue Light"/>
                <a:sym typeface="Helvetica Neue Light"/>
              </a:rPr>
              <a:t>, un </a:t>
            </a:r>
            <a:r>
              <a:rPr i="1" lang="en-GB" sz="1800">
                <a:latin typeface="Helvetica Neue Light"/>
                <a:ea typeface="Helvetica Neue Light"/>
                <a:cs typeface="Helvetica Neue Light"/>
                <a:sym typeface="Helvetica Neue Light"/>
              </a:rPr>
              <a:t>&lt;h2&gt;</a:t>
            </a:r>
            <a:r>
              <a:rPr lang="en-GB" sz="1800">
                <a:latin typeface="Helvetica Neue Light"/>
                <a:ea typeface="Helvetica Neue Light"/>
                <a:cs typeface="Helvetica Neue Light"/>
                <a:sym typeface="Helvetica Neue Light"/>
              </a:rPr>
              <a:t> y demás, son rectangulares: </a:t>
            </a:r>
            <a:endParaRPr sz="1800">
              <a:latin typeface="Helvetica Neue Light"/>
              <a:ea typeface="Helvetica Neue Light"/>
              <a:cs typeface="Helvetica Neue Light"/>
              <a:sym typeface="Helvetica Neue Light"/>
            </a:endParaRPr>
          </a:p>
        </p:txBody>
      </p:sp>
      <p:sp>
        <p:nvSpPr>
          <p:cNvPr id="235" name="Google Shape;235;p35"/>
          <p:cNvSpPr txBox="1"/>
          <p:nvPr/>
        </p:nvSpPr>
        <p:spPr>
          <a:xfrm>
            <a:off x="5523175" y="2412575"/>
            <a:ext cx="3000000" cy="2190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En los elementos de </a:t>
            </a:r>
            <a:r>
              <a:rPr lang="en-GB" sz="1800">
                <a:solidFill>
                  <a:schemeClr val="dk1"/>
                </a:solidFill>
                <a:highlight>
                  <a:srgbClr val="E0FF00"/>
                </a:highlight>
                <a:latin typeface="Helvetica Neue Light"/>
                <a:ea typeface="Helvetica Neue Light"/>
                <a:cs typeface="Helvetica Neue Light"/>
                <a:sym typeface="Helvetica Neue Light"/>
              </a:rPr>
              <a:t>línea</a:t>
            </a:r>
            <a:r>
              <a:rPr lang="en-GB" sz="1800">
                <a:solidFill>
                  <a:schemeClr val="dk1"/>
                </a:solidFill>
                <a:latin typeface="Helvetica Neue Light"/>
                <a:ea typeface="Helvetica Neue Light"/>
                <a:cs typeface="Helvetica Neue Light"/>
                <a:sym typeface="Helvetica Neue Light"/>
              </a:rPr>
              <a:t>, se verá uno al lado del otro.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En cambio en los de </a:t>
            </a:r>
            <a:r>
              <a:rPr lang="en-GB" sz="1800">
                <a:solidFill>
                  <a:schemeClr val="dk1"/>
                </a:solidFill>
                <a:highlight>
                  <a:srgbClr val="E0FF00"/>
                </a:highlight>
                <a:latin typeface="Helvetica Neue Light"/>
                <a:ea typeface="Helvetica Neue Light"/>
                <a:cs typeface="Helvetica Neue Light"/>
                <a:sym typeface="Helvetica Neue Light"/>
              </a:rPr>
              <a:t>bloque</a:t>
            </a:r>
            <a:r>
              <a:rPr lang="en-GB" sz="1800">
                <a:solidFill>
                  <a:schemeClr val="dk1"/>
                </a:solidFill>
                <a:latin typeface="Helvetica Neue Light"/>
                <a:ea typeface="Helvetica Neue Light"/>
                <a:cs typeface="Helvetica Neue Light"/>
                <a:sym typeface="Helvetica Neue Light"/>
              </a:rPr>
              <a:t>, uno debajo del otro.</a:t>
            </a:r>
            <a:endParaRPr sz="1800">
              <a:latin typeface="Helvetica Neue Light"/>
              <a:ea typeface="Helvetica Neue Light"/>
              <a:cs typeface="Helvetica Neue Light"/>
              <a:sym typeface="Helvetica Neue Light"/>
            </a:endParaRPr>
          </a:p>
        </p:txBody>
      </p:sp>
      <p:pic>
        <p:nvPicPr>
          <p:cNvPr id="236" name="Google Shape;236;p35"/>
          <p:cNvPicPr preferRelativeResize="0"/>
          <p:nvPr/>
        </p:nvPicPr>
        <p:blipFill>
          <a:blip r:embed="rId4">
            <a:alphaModFix/>
          </a:blip>
          <a:stretch>
            <a:fillRect/>
          </a:stretch>
        </p:blipFill>
        <p:spPr>
          <a:xfrm>
            <a:off x="894625" y="2412575"/>
            <a:ext cx="4519412" cy="219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0" name="Shape 240"/>
        <p:cNvGrpSpPr/>
        <p:nvPr/>
      </p:nvGrpSpPr>
      <p:grpSpPr>
        <a:xfrm>
          <a:off x="0" y="0"/>
          <a:ext cx="0" cy="0"/>
          <a:chOff x="0" y="0"/>
          <a:chExt cx="0" cy="0"/>
        </a:xfrm>
      </p:grpSpPr>
      <p:sp>
        <p:nvSpPr>
          <p:cNvPr id="241" name="Google Shape;241;p36"/>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pic>
        <p:nvPicPr>
          <p:cNvPr id="242" name="Google Shape;242;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3" name="Google Shape;243;p36"/>
          <p:cNvSpPr txBox="1"/>
          <p:nvPr/>
        </p:nvSpPr>
        <p:spPr>
          <a:xfrm>
            <a:off x="1193397" y="4828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None/>
            </a:pPr>
            <a:r>
              <a:rPr i="1" lang="en-GB" sz="4000">
                <a:solidFill>
                  <a:schemeClr val="dk1"/>
                </a:solidFill>
                <a:latin typeface="Anton"/>
                <a:ea typeface="Anton"/>
                <a:cs typeface="Anton"/>
                <a:sym typeface="Anton"/>
              </a:rPr>
              <a:t>BOX MODEL</a:t>
            </a:r>
            <a:endParaRPr sz="4000">
              <a:solidFill>
                <a:schemeClr val="dk1"/>
              </a:solidFill>
              <a:latin typeface="Anton"/>
              <a:ea typeface="Anton"/>
              <a:cs typeface="Anton"/>
              <a:sym typeface="Anton"/>
            </a:endParaRPr>
          </a:p>
        </p:txBody>
      </p:sp>
      <p:sp>
        <p:nvSpPr>
          <p:cNvPr id="244" name="Google Shape;244;p36"/>
          <p:cNvSpPr txBox="1"/>
          <p:nvPr/>
        </p:nvSpPr>
        <p:spPr>
          <a:xfrm>
            <a:off x="916350" y="1680775"/>
            <a:ext cx="7311300" cy="267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2200">
                <a:latin typeface="Helvetica Neue Light"/>
                <a:ea typeface="Helvetica Neue Light"/>
                <a:cs typeface="Helvetica Neue Light"/>
                <a:sym typeface="Helvetica Neue Light"/>
              </a:rPr>
              <a:t>Ese concepto de que “todo es una caja”, da lugar a algo llamado en web como </a:t>
            </a:r>
            <a:r>
              <a:rPr b="1" lang="en-GB" sz="2200">
                <a:latin typeface="Helvetica Neue"/>
                <a:ea typeface="Helvetica Neue"/>
                <a:cs typeface="Helvetica Neue"/>
                <a:sym typeface="Helvetica Neue"/>
              </a:rPr>
              <a:t>box model</a:t>
            </a:r>
            <a:r>
              <a:rPr lang="en-GB" sz="2200">
                <a:latin typeface="Helvetica Neue Light"/>
                <a:ea typeface="Helvetica Neue Light"/>
                <a:cs typeface="Helvetica Neue Light"/>
                <a:sym typeface="Helvetica Neue Light"/>
              </a:rPr>
              <a:t>. Sin importar si son de línea o de bloque </a:t>
            </a:r>
            <a:r>
              <a:rPr lang="en-GB" sz="2200">
                <a:latin typeface="Helvetica Neue Light"/>
                <a:ea typeface="Helvetica Neue Light"/>
                <a:cs typeface="Helvetica Neue Light"/>
                <a:sym typeface="Helvetica Neue Light"/>
              </a:rPr>
              <a:t>(pero tienen su incidencia en lo que sean)</a:t>
            </a:r>
            <a:r>
              <a:rPr lang="en-GB" sz="2200">
                <a:latin typeface="Helvetica Neue Light"/>
                <a:ea typeface="Helvetica Neue Light"/>
                <a:cs typeface="Helvetica Neue Light"/>
                <a:sym typeface="Helvetica Neue Light"/>
              </a:rPr>
              <a:t>, todas las etiquetas tienen propiedades en común.</a:t>
            </a:r>
            <a:endParaRPr sz="22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0" name="Google Shape;250;p37"/>
          <p:cNvSpPr txBox="1"/>
          <p:nvPr/>
        </p:nvSpPr>
        <p:spPr>
          <a:xfrm>
            <a:off x="1453047" y="582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PROPIEDADES EN COMÚN</a:t>
            </a:r>
            <a:endParaRPr i="1" sz="4000">
              <a:latin typeface="Anton"/>
              <a:ea typeface="Anton"/>
              <a:cs typeface="Anton"/>
              <a:sym typeface="Anton"/>
            </a:endParaRPr>
          </a:p>
        </p:txBody>
      </p:sp>
      <p:pic>
        <p:nvPicPr>
          <p:cNvPr id="251" name="Google Shape;251;p37"/>
          <p:cNvPicPr preferRelativeResize="0"/>
          <p:nvPr/>
        </p:nvPicPr>
        <p:blipFill>
          <a:blip r:embed="rId4">
            <a:alphaModFix/>
          </a:blip>
          <a:stretch>
            <a:fillRect/>
          </a:stretch>
        </p:blipFill>
        <p:spPr>
          <a:xfrm>
            <a:off x="726050" y="1578281"/>
            <a:ext cx="3988823" cy="3157551"/>
          </a:xfrm>
          <a:prstGeom prst="rect">
            <a:avLst/>
          </a:prstGeom>
          <a:noFill/>
          <a:ln>
            <a:noFill/>
          </a:ln>
        </p:spPr>
      </p:pic>
      <p:sp>
        <p:nvSpPr>
          <p:cNvPr id="252" name="Google Shape;252;p37"/>
          <p:cNvSpPr txBox="1"/>
          <p:nvPr/>
        </p:nvSpPr>
        <p:spPr>
          <a:xfrm>
            <a:off x="4788075" y="1566600"/>
            <a:ext cx="3722400" cy="3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3C78D8"/>
                </a:solidFill>
                <a:latin typeface="Helvetica Neue"/>
                <a:ea typeface="Helvetica Neue"/>
                <a:cs typeface="Helvetica Neue"/>
                <a:sym typeface="Helvetica Neue"/>
              </a:rPr>
              <a:t>CONTENT</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el espacio para el texto o imagen.</a:t>
            </a:r>
            <a:br>
              <a:rPr lang="en-GB"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rgbClr val="F1C232"/>
                </a:solidFill>
                <a:latin typeface="Helvetica Neue"/>
                <a:ea typeface="Helvetica Neue"/>
                <a:cs typeface="Helvetica Neue"/>
                <a:sym typeface="Helvetica Neue"/>
              </a:rPr>
              <a:t>BORDER</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el límite entre el elemento y el espacio externo.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rgbClr val="6AA84F"/>
                </a:solidFill>
                <a:latin typeface="Helvetica Neue"/>
                <a:ea typeface="Helvetica Neue"/>
                <a:cs typeface="Helvetica Neue"/>
                <a:sym typeface="Helvetica Neue"/>
              </a:rPr>
              <a:t>PADDING</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separación entre el borde y el contenido de la caja. Es un espacio interior.</a:t>
            </a:r>
            <a:br>
              <a:rPr lang="en-GB" sz="1600">
                <a:solidFill>
                  <a:schemeClr val="dk1"/>
                </a:solidFill>
                <a:latin typeface="Helvetica Neue Light"/>
                <a:ea typeface="Helvetica Neue Light"/>
                <a:cs typeface="Helvetica Neue Light"/>
                <a:sym typeface="Helvetica Neue Light"/>
              </a:rPr>
            </a:b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rgbClr val="E06666"/>
                </a:solidFill>
                <a:latin typeface="Helvetica Neue"/>
                <a:ea typeface="Helvetica Neue"/>
                <a:cs typeface="Helvetica Neue"/>
                <a:sym typeface="Helvetica Neue"/>
              </a:rPr>
              <a:t>MARGIN</a:t>
            </a:r>
            <a:r>
              <a:rPr b="1" lang="en-GB" sz="1600">
                <a:solidFill>
                  <a:schemeClr val="dk1"/>
                </a:solidFill>
                <a:latin typeface="Helvetica Neue"/>
                <a:ea typeface="Helvetica Neue"/>
                <a:cs typeface="Helvetica Neue"/>
                <a:sym typeface="Helvetica Neue"/>
              </a:rPr>
              <a:t>:</a:t>
            </a:r>
            <a:r>
              <a:rPr lang="en-GB" sz="1600">
                <a:solidFill>
                  <a:schemeClr val="dk1"/>
                </a:solidFill>
                <a:latin typeface="Helvetica Neue Light"/>
                <a:ea typeface="Helvetica Neue Light"/>
                <a:cs typeface="Helvetica Neue Light"/>
                <a:sym typeface="Helvetica Neue Light"/>
              </a:rPr>
              <a:t> separación entre el borde y el afuera de la caja. Es un espacio exterior.</a:t>
            </a:r>
            <a:endParaRPr sz="16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8" name="Google Shape;258;p38"/>
          <p:cNvSpPr txBox="1"/>
          <p:nvPr/>
        </p:nvSpPr>
        <p:spPr>
          <a:xfrm>
            <a:off x="1453047" y="5710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pic>
        <p:nvPicPr>
          <p:cNvPr id="259" name="Google Shape;259;p38"/>
          <p:cNvPicPr preferRelativeResize="0"/>
          <p:nvPr/>
        </p:nvPicPr>
        <p:blipFill>
          <a:blip r:embed="rId4">
            <a:alphaModFix/>
          </a:blip>
          <a:stretch>
            <a:fillRect/>
          </a:stretch>
        </p:blipFill>
        <p:spPr>
          <a:xfrm>
            <a:off x="530150" y="1770900"/>
            <a:ext cx="8135698" cy="2026050"/>
          </a:xfrm>
          <a:prstGeom prst="rect">
            <a:avLst/>
          </a:prstGeom>
          <a:noFill/>
          <a:ln>
            <a:noFill/>
          </a:ln>
        </p:spPr>
      </p:pic>
      <p:cxnSp>
        <p:nvCxnSpPr>
          <p:cNvPr id="260" name="Google Shape;260;p38"/>
          <p:cNvCxnSpPr/>
          <p:nvPr/>
        </p:nvCxnSpPr>
        <p:spPr>
          <a:xfrm rot="10800000">
            <a:off x="2030225" y="2814125"/>
            <a:ext cx="936300" cy="0"/>
          </a:xfrm>
          <a:prstGeom prst="straightConnector1">
            <a:avLst/>
          </a:prstGeom>
          <a:noFill/>
          <a:ln cap="flat" cmpd="sng" w="28575">
            <a:solidFill>
              <a:schemeClr val="accent5"/>
            </a:solidFill>
            <a:prstDash val="solid"/>
            <a:round/>
            <a:headEnd len="med" w="med" type="none"/>
            <a:tailEnd len="med" w="med" type="triangle"/>
          </a:ln>
        </p:spPr>
      </p:cxnSp>
      <p:cxnSp>
        <p:nvCxnSpPr>
          <p:cNvPr id="261" name="Google Shape;261;p38"/>
          <p:cNvCxnSpPr/>
          <p:nvPr/>
        </p:nvCxnSpPr>
        <p:spPr>
          <a:xfrm>
            <a:off x="5921800" y="2752225"/>
            <a:ext cx="879900" cy="1140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7" name="Google Shape;267;p39"/>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pic>
        <p:nvPicPr>
          <p:cNvPr id="268" name="Google Shape;268;p39"/>
          <p:cNvPicPr preferRelativeResize="0"/>
          <p:nvPr/>
        </p:nvPicPr>
        <p:blipFill>
          <a:blip r:embed="rId4">
            <a:alphaModFix/>
          </a:blip>
          <a:stretch>
            <a:fillRect/>
          </a:stretch>
        </p:blipFill>
        <p:spPr>
          <a:xfrm>
            <a:off x="1432500" y="1467000"/>
            <a:ext cx="6495001" cy="316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4" name="Google Shape;274;p40"/>
          <p:cNvSpPr txBox="1"/>
          <p:nvPr/>
        </p:nvSpPr>
        <p:spPr>
          <a:xfrm>
            <a:off x="792751" y="107400"/>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ALTO Y ANCHO </a:t>
            </a:r>
            <a:endParaRPr i="1" sz="3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(de los elementos)</a:t>
            </a:r>
            <a:endParaRPr i="1" sz="3800">
              <a:latin typeface="Anton"/>
              <a:ea typeface="Anton"/>
              <a:cs typeface="Anton"/>
              <a:sym typeface="Anton"/>
            </a:endParaRPr>
          </a:p>
        </p:txBody>
      </p:sp>
      <p:sp>
        <p:nvSpPr>
          <p:cNvPr id="275" name="Google Shape;275;p40"/>
          <p:cNvSpPr txBox="1"/>
          <p:nvPr/>
        </p:nvSpPr>
        <p:spPr>
          <a:xfrm>
            <a:off x="619700" y="1306950"/>
            <a:ext cx="3858300" cy="33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000">
                <a:latin typeface="Anton"/>
                <a:ea typeface="Anton"/>
                <a:cs typeface="Anton"/>
                <a:sym typeface="Anton"/>
              </a:rPr>
              <a:t>Ancho</a:t>
            </a:r>
            <a:endParaRPr i="1" sz="2000">
              <a:latin typeface="Anton"/>
              <a:ea typeface="Anton"/>
              <a:cs typeface="Anton"/>
              <a:sym typeface="Anton"/>
            </a:endParaRPr>
          </a:p>
          <a:p>
            <a:pPr indent="0" lvl="0" marL="0" rtl="0" algn="l">
              <a:lnSpc>
                <a:spcPct val="115000"/>
              </a:lnSpc>
              <a:spcBef>
                <a:spcPts val="600"/>
              </a:spcBef>
              <a:spcAft>
                <a:spcPts val="0"/>
              </a:spcAft>
              <a:buNone/>
            </a:pPr>
            <a:r>
              <a:rPr lang="en-GB" sz="1800">
                <a:latin typeface="Helvetica Neue Light"/>
                <a:ea typeface="Helvetica Neue Light"/>
                <a:cs typeface="Helvetica Neue Light"/>
                <a:sym typeface="Helvetica Neue Light"/>
              </a:rPr>
              <a:t>Se denomina </a:t>
            </a:r>
            <a:r>
              <a:rPr i="1" lang="en-GB" sz="1800">
                <a:highlight>
                  <a:srgbClr val="E0FF00"/>
                </a:highlight>
                <a:latin typeface="Helvetica Neue Light"/>
                <a:ea typeface="Helvetica Neue Light"/>
                <a:cs typeface="Helvetica Neue Light"/>
                <a:sym typeface="Helvetica Neue Light"/>
              </a:rPr>
              <a:t>width</a:t>
            </a:r>
            <a:r>
              <a:rPr lang="en-GB" sz="1800">
                <a:highlight>
                  <a:srgbClr val="E0FF00"/>
                </a:highlight>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a la propiedad CSS que controla la anchura de la caja de los elementos.</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Dicha propiedad</a:t>
            </a:r>
            <a:r>
              <a:rPr i="1"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no admite valores negativos, y aquellos en porcentaje se calculan a partir de la anchura de su elemento padre.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sp>
        <p:nvSpPr>
          <p:cNvPr id="276" name="Google Shape;276;p40"/>
          <p:cNvSpPr txBox="1"/>
          <p:nvPr/>
        </p:nvSpPr>
        <p:spPr>
          <a:xfrm>
            <a:off x="4793175" y="1306950"/>
            <a:ext cx="3858300" cy="33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000">
                <a:latin typeface="Anton"/>
                <a:ea typeface="Anton"/>
                <a:cs typeface="Anton"/>
                <a:sym typeface="Anton"/>
              </a:rPr>
              <a:t>Alto</a:t>
            </a:r>
            <a:endParaRPr i="1" sz="2000">
              <a:latin typeface="Anton"/>
              <a:ea typeface="Anton"/>
              <a:cs typeface="Anton"/>
              <a:sym typeface="Anton"/>
            </a:endParaRPr>
          </a:p>
          <a:p>
            <a:pPr indent="0" lvl="0" marL="0" rtl="0" algn="l">
              <a:lnSpc>
                <a:spcPct val="115000"/>
              </a:lnSpc>
              <a:spcBef>
                <a:spcPts val="600"/>
              </a:spcBef>
              <a:spcAft>
                <a:spcPts val="0"/>
              </a:spcAft>
              <a:buNone/>
            </a:pPr>
            <a:r>
              <a:rPr lang="en-GB" sz="1800">
                <a:latin typeface="Helvetica Neue Light"/>
                <a:ea typeface="Helvetica Neue Light"/>
                <a:cs typeface="Helvetica Neue Light"/>
                <a:sym typeface="Helvetica Neue Light"/>
              </a:rPr>
              <a:t>La propiedad CSS que controla la altura de la caja de los elementos se denomina </a:t>
            </a:r>
            <a:r>
              <a:rPr i="1" lang="en-GB" sz="1800">
                <a:highlight>
                  <a:srgbClr val="E0FF00"/>
                </a:highlight>
                <a:latin typeface="Helvetica Neue Light"/>
                <a:ea typeface="Helvetica Neue Light"/>
                <a:cs typeface="Helvetica Neue Light"/>
                <a:sym typeface="Helvetica Neue Light"/>
              </a:rPr>
              <a:t>height</a:t>
            </a:r>
            <a:r>
              <a:rPr lang="en-GB" sz="1800">
                <a:highlight>
                  <a:srgbClr val="E0FF00"/>
                </a:highlight>
                <a:latin typeface="Helvetica Neue Light"/>
                <a:ea typeface="Helvetica Neue Light"/>
                <a:cs typeface="Helvetica Neue Light"/>
                <a:sym typeface="Helvetica Neue Light"/>
              </a:rPr>
              <a:t>.</a:t>
            </a:r>
            <a:endParaRPr sz="1800">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No admite valores negativos, y aquellos en porcentaje se calculan a partir de la altura de su elemento padre.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2" name="Google Shape;282;p41"/>
          <p:cNvSpPr txBox="1"/>
          <p:nvPr/>
        </p:nvSpPr>
        <p:spPr>
          <a:xfrm>
            <a:off x="1453047" y="2625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ALTO Y </a:t>
            </a:r>
            <a:r>
              <a:rPr i="1" lang="en-GB" sz="4000">
                <a:solidFill>
                  <a:schemeClr val="dk1"/>
                </a:solidFill>
                <a:latin typeface="Anton"/>
                <a:ea typeface="Anton"/>
                <a:cs typeface="Anton"/>
                <a:sym typeface="Anton"/>
              </a:rPr>
              <a:t>ANCHO</a:t>
            </a:r>
            <a:endParaRPr i="1" sz="4000">
              <a:latin typeface="Anton"/>
              <a:ea typeface="Anton"/>
              <a:cs typeface="Anton"/>
              <a:sym typeface="Anton"/>
            </a:endParaRPr>
          </a:p>
        </p:txBody>
      </p:sp>
      <p:sp>
        <p:nvSpPr>
          <p:cNvPr id="283" name="Google Shape;283;p41"/>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background-color</a:t>
            </a:r>
            <a:r>
              <a:rPr lang="en-GB" sz="1600">
                <a:solidFill>
                  <a:schemeClr val="dk1"/>
                </a:solidFill>
                <a:latin typeface="Consolas"/>
                <a:ea typeface="Consolas"/>
                <a:cs typeface="Consolas"/>
                <a:sym typeface="Consolas"/>
              </a:rPr>
              <a:t>: </a:t>
            </a:r>
            <a:r>
              <a:rPr lang="en-GB" sz="1600">
                <a:solidFill>
                  <a:srgbClr val="0451A5"/>
                </a:solidFill>
                <a:latin typeface="Consolas"/>
                <a:ea typeface="Consolas"/>
                <a:cs typeface="Consolas"/>
                <a:sym typeface="Consolas"/>
              </a:rPr>
              <a:t>beige</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width</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400px</a:t>
            </a:r>
            <a:r>
              <a:rPr lang="en-GB" sz="1600">
                <a:solidFill>
                  <a:schemeClr val="dk1"/>
                </a:solidFill>
                <a:latin typeface="Consolas"/>
                <a:ea typeface="Consolas"/>
                <a:cs typeface="Consolas"/>
                <a:sym typeface="Consolas"/>
              </a:rPr>
              <a:t>; </a:t>
            </a:r>
            <a:r>
              <a:rPr lang="en-GB" sz="1600">
                <a:solidFill>
                  <a:srgbClr val="008000"/>
                </a:solidFill>
                <a:latin typeface="Consolas"/>
                <a:ea typeface="Consolas"/>
                <a:cs typeface="Consolas"/>
                <a:sym typeface="Consolas"/>
              </a:rPr>
              <a:t>/* ancho */</a:t>
            </a:r>
            <a:endParaRPr sz="1600">
              <a:solidFill>
                <a:srgbClr val="008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height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250px</a:t>
            </a:r>
            <a:r>
              <a:rPr lang="en-GB" sz="1600">
                <a:solidFill>
                  <a:schemeClr val="dk1"/>
                </a:solidFill>
                <a:latin typeface="Consolas"/>
                <a:ea typeface="Consolas"/>
                <a:cs typeface="Consolas"/>
                <a:sym typeface="Consolas"/>
              </a:rPr>
              <a:t>; </a:t>
            </a:r>
            <a:r>
              <a:rPr lang="en-GB" sz="1600">
                <a:solidFill>
                  <a:srgbClr val="008000"/>
                </a:solidFill>
                <a:latin typeface="Consolas"/>
                <a:ea typeface="Consolas"/>
                <a:cs typeface="Consolas"/>
                <a:sym typeface="Consolas"/>
              </a:rPr>
              <a:t>/* alto */</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50">
              <a:solidFill>
                <a:schemeClr val="dk1"/>
              </a:solidFill>
              <a:highlight>
                <a:srgbClr val="FFFFFF"/>
              </a:highlight>
              <a:latin typeface="Courier New"/>
              <a:ea typeface="Courier New"/>
              <a:cs typeface="Courier New"/>
              <a:sym typeface="Courier New"/>
            </a:endParaRPr>
          </a:p>
        </p:txBody>
      </p:sp>
      <p:sp>
        <p:nvSpPr>
          <p:cNvPr id="284" name="Google Shape;284;p41"/>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285" name="Google Shape;285;p41"/>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286" name="Google Shape;286;p41"/>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comunes: unidad (px, porcentaje, rem, viewport) | </a:t>
            </a:r>
            <a:r>
              <a:rPr lang="en-GB" sz="1200" u="sng">
                <a:solidFill>
                  <a:schemeClr val="hlink"/>
                </a:solidFill>
                <a:latin typeface="Helvetica Neue Light"/>
                <a:ea typeface="Helvetica Neue Light"/>
                <a:cs typeface="Helvetica Neue Light"/>
                <a:sym typeface="Helvetica Neue Light"/>
                <a:hlinkClick r:id="rId4"/>
              </a:rPr>
              <a:t>Ejemplos y más información</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287" name="Google Shape;287;p41"/>
          <p:cNvPicPr preferRelativeResize="0"/>
          <p:nvPr/>
        </p:nvPicPr>
        <p:blipFill>
          <a:blip r:embed="rId5">
            <a:alphaModFix/>
          </a:blip>
          <a:stretch>
            <a:fillRect/>
          </a:stretch>
        </p:blipFill>
        <p:spPr>
          <a:xfrm>
            <a:off x="5267100" y="1929100"/>
            <a:ext cx="3485464" cy="222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3" name="Google Shape;293;p42"/>
          <p:cNvSpPr txBox="1"/>
          <p:nvPr/>
        </p:nvSpPr>
        <p:spPr>
          <a:xfrm>
            <a:off x="1453047" y="274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PROBLEMA COMÚN</a:t>
            </a:r>
            <a:endParaRPr i="1" sz="4000">
              <a:latin typeface="Anton"/>
              <a:ea typeface="Anton"/>
              <a:cs typeface="Anton"/>
              <a:sym typeface="Anton"/>
            </a:endParaRPr>
          </a:p>
        </p:txBody>
      </p:sp>
      <p:sp>
        <p:nvSpPr>
          <p:cNvPr id="294" name="Google Shape;294;p42"/>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beige</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br>
              <a:rPr lang="en-GB">
                <a:solidFill>
                  <a:schemeClr val="dk1"/>
                </a:solidFill>
                <a:latin typeface="Consolas"/>
                <a:ea typeface="Consolas"/>
                <a:cs typeface="Consolas"/>
                <a:sym typeface="Consolas"/>
              </a:rPr>
            </a:br>
            <a:r>
              <a:rPr lang="en-GB">
                <a:solidFill>
                  <a:srgbClr val="008000"/>
                </a:solidFill>
                <a:latin typeface="Consolas"/>
                <a:ea typeface="Consolas"/>
                <a:cs typeface="Consolas"/>
                <a:sym typeface="Consolas"/>
              </a:rPr>
              <a:t>/* no va a funcionar poner la altura </a:t>
            </a:r>
            <a:r>
              <a:rPr lang="en-GB">
                <a:solidFill>
                  <a:srgbClr val="008000"/>
                </a:solidFill>
                <a:latin typeface="Consolas"/>
                <a:ea typeface="Consolas"/>
                <a:cs typeface="Consolas"/>
                <a:sym typeface="Consolas"/>
              </a:rPr>
              <a:t>así</a:t>
            </a:r>
            <a:r>
              <a:rPr lang="en-GB">
                <a:solidFill>
                  <a:srgbClr val="008000"/>
                </a:solidFill>
                <a:latin typeface="Consolas"/>
                <a:ea typeface="Consolas"/>
                <a:cs typeface="Consolas"/>
                <a:sym typeface="Consolas"/>
              </a:rPr>
              <a:t>, si su padre es body */</a:t>
            </a:r>
            <a:br>
              <a:rPr lang="en-GB">
                <a:solidFill>
                  <a:srgbClr val="008000"/>
                </a:solidFill>
                <a:latin typeface="Consolas"/>
                <a:ea typeface="Consolas"/>
                <a:cs typeface="Consolas"/>
                <a:sym typeface="Consolas"/>
              </a:rPr>
            </a:br>
            <a:r>
              <a:rPr lang="en-GB">
                <a:solidFill>
                  <a:srgbClr val="008000"/>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295" name="Google Shape;295;p42"/>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296" name="Google Shape;296;p42"/>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297" name="Google Shape;297;p42"/>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Como el padre es BODY, y no tiene una altura definida no podrá aplicarse un 100% (</a:t>
            </a:r>
            <a:r>
              <a:rPr lang="en-GB" sz="1200" u="sng">
                <a:solidFill>
                  <a:schemeClr val="hlink"/>
                </a:solidFill>
                <a:latin typeface="Helvetica Neue Light"/>
                <a:ea typeface="Helvetica Neue Light"/>
                <a:cs typeface="Helvetica Neue Light"/>
                <a:sym typeface="Helvetica Neue Light"/>
                <a:hlinkClick r:id="rId4"/>
              </a:rPr>
              <a:t>ver </a:t>
            </a:r>
            <a:r>
              <a:rPr lang="en-GB" sz="1200" u="sng">
                <a:solidFill>
                  <a:schemeClr val="hlink"/>
                </a:solidFill>
                <a:latin typeface="Helvetica Neue Light"/>
                <a:ea typeface="Helvetica Neue Light"/>
                <a:cs typeface="Helvetica Neue Light"/>
                <a:sym typeface="Helvetica Neue Light"/>
                <a:hlinkClick r:id="rId5"/>
              </a:rPr>
              <a:t>más</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298" name="Google Shape;298;p42"/>
          <p:cNvPicPr preferRelativeResize="0"/>
          <p:nvPr/>
        </p:nvPicPr>
        <p:blipFill>
          <a:blip r:embed="rId6">
            <a:alphaModFix/>
          </a:blip>
          <a:stretch>
            <a:fillRect/>
          </a:stretch>
        </p:blipFill>
        <p:spPr>
          <a:xfrm>
            <a:off x="5047350" y="1991250"/>
            <a:ext cx="3686554" cy="2165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4" name="Google Shape;304;p43"/>
          <p:cNvSpPr txBox="1"/>
          <p:nvPr/>
        </p:nvSpPr>
        <p:spPr>
          <a:xfrm>
            <a:off x="1453047" y="2505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SOLUCIÓN</a:t>
            </a:r>
            <a:endParaRPr i="1" sz="4000">
              <a:latin typeface="Anton"/>
              <a:ea typeface="Anton"/>
              <a:cs typeface="Anton"/>
              <a:sym typeface="Anton"/>
            </a:endParaRPr>
          </a:p>
        </p:txBody>
      </p:sp>
      <p:sp>
        <p:nvSpPr>
          <p:cNvPr id="305" name="Google Shape;305;p43"/>
          <p:cNvSpPr txBox="1"/>
          <p:nvPr/>
        </p:nvSpPr>
        <p:spPr>
          <a:xfrm>
            <a:off x="1092975" y="1892700"/>
            <a:ext cx="3530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beige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rgbClr val="008000"/>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rgbClr val="008000"/>
                </a:solidFill>
                <a:latin typeface="Consolas"/>
                <a:ea typeface="Consolas"/>
                <a:cs typeface="Consolas"/>
                <a:sym typeface="Consolas"/>
              </a:rPr>
              <a:t>   /* al usar medida 'vh' (viewport height) */</a:t>
            </a:r>
            <a:endParaRPr>
              <a:solidFill>
                <a:srgbClr val="008000"/>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100vh</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306" name="Google Shape;306;p43"/>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307" name="Google Shape;307;p43"/>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308" name="Google Shape;308;p43"/>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Usando medidas “viewport” (tamaño de la ventana del navegador) es posible solucionarlo</a:t>
            </a:r>
            <a:r>
              <a:rPr lang="en-GB" sz="1200">
                <a:latin typeface="Helvetica Neue Light"/>
                <a:ea typeface="Helvetica Neue Light"/>
                <a:cs typeface="Helvetica Neue Light"/>
                <a:sym typeface="Helvetica Neue Light"/>
              </a:rPr>
              <a:t> (</a:t>
            </a:r>
            <a:r>
              <a:rPr lang="en-GB" sz="1200" u="sng">
                <a:solidFill>
                  <a:schemeClr val="hlink"/>
                </a:solidFill>
                <a:latin typeface="Helvetica Neue Light"/>
                <a:ea typeface="Helvetica Neue Light"/>
                <a:cs typeface="Helvetica Neue Light"/>
                <a:sym typeface="Helvetica Neue Light"/>
                <a:hlinkClick r:id="rId4"/>
              </a:rPr>
              <a:t>ver más</a:t>
            </a:r>
            <a:r>
              <a:rPr lang="en-GB" sz="1200">
                <a:latin typeface="Helvetica Neue Light"/>
                <a:ea typeface="Helvetica Neue Light"/>
                <a:cs typeface="Helvetica Neue Light"/>
                <a:sym typeface="Helvetica Neue Light"/>
              </a:rPr>
              <a:t>).</a:t>
            </a:r>
            <a:endParaRPr sz="1200">
              <a:latin typeface="Helvetica Neue Light"/>
              <a:ea typeface="Helvetica Neue Light"/>
              <a:cs typeface="Helvetica Neue Light"/>
              <a:sym typeface="Helvetica Neue Light"/>
            </a:endParaRPr>
          </a:p>
        </p:txBody>
      </p:sp>
      <p:pic>
        <p:nvPicPr>
          <p:cNvPr id="309" name="Google Shape;309;p43"/>
          <p:cNvPicPr preferRelativeResize="0"/>
          <p:nvPr/>
        </p:nvPicPr>
        <p:blipFill>
          <a:blip r:embed="rId5">
            <a:alphaModFix/>
          </a:blip>
          <a:stretch>
            <a:fillRect/>
          </a:stretch>
        </p:blipFill>
        <p:spPr>
          <a:xfrm>
            <a:off x="5212350" y="1991250"/>
            <a:ext cx="2924476" cy="2165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5" name="Google Shape;315;p44"/>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ALGO MÁS PARA ACLARAR</a:t>
            </a:r>
            <a:endParaRPr i="1" sz="4000">
              <a:latin typeface="Anton"/>
              <a:ea typeface="Anton"/>
              <a:cs typeface="Anton"/>
              <a:sym typeface="Anton"/>
            </a:endParaRPr>
          </a:p>
        </p:txBody>
      </p:sp>
      <p:sp>
        <p:nvSpPr>
          <p:cNvPr id="316" name="Google Shape;316;p44"/>
          <p:cNvSpPr txBox="1"/>
          <p:nvPr/>
        </p:nvSpPr>
        <p:spPr>
          <a:xfrm>
            <a:off x="497375" y="1886750"/>
            <a:ext cx="4180800" cy="2226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None/>
            </a:pPr>
            <a:r>
              <a:rPr lang="en-GB" sz="1800">
                <a:solidFill>
                  <a:schemeClr val="dk1"/>
                </a:solidFill>
                <a:latin typeface="Helvetica Neue Light"/>
                <a:ea typeface="Helvetica Neue Light"/>
                <a:cs typeface="Helvetica Neue Light"/>
                <a:sym typeface="Helvetica Neue Light"/>
              </a:rPr>
              <a:t>Cuando un elemento tiene un alto o ancho fijos, </a:t>
            </a:r>
            <a:r>
              <a:rPr lang="en-GB" sz="1800">
                <a:solidFill>
                  <a:schemeClr val="dk1"/>
                </a:solidFill>
                <a:highlight>
                  <a:srgbClr val="E0FF00"/>
                </a:highlight>
                <a:latin typeface="Helvetica Neue Light"/>
                <a:ea typeface="Helvetica Neue Light"/>
                <a:cs typeface="Helvetica Neue Light"/>
                <a:sym typeface="Helvetica Neue Light"/>
              </a:rPr>
              <a:t>cualquier contenido que exceda la caja será visible.</a:t>
            </a:r>
            <a:r>
              <a:rPr lang="en-GB" sz="1800">
                <a:solidFill>
                  <a:schemeClr val="dk1"/>
                </a:solidFill>
                <a:latin typeface="Helvetica Neue Light"/>
                <a:ea typeface="Helvetica Neue Light"/>
                <a:cs typeface="Helvetica Neue Light"/>
                <a:sym typeface="Helvetica Neue Light"/>
              </a:rPr>
              <a:t> El inconveniente que esto genera es que, si luego se suma otro contenido, los mismos se van a superponer. </a:t>
            </a:r>
            <a:endParaRPr sz="1800">
              <a:solidFill>
                <a:schemeClr val="dk1"/>
              </a:solidFill>
              <a:latin typeface="Helvetica Neue Light"/>
              <a:ea typeface="Helvetica Neue Light"/>
              <a:cs typeface="Helvetica Neue Light"/>
              <a:sym typeface="Helvetica Neue Light"/>
            </a:endParaRPr>
          </a:p>
          <a:p>
            <a:pPr indent="0" lvl="0" marL="0" rtl="0" algn="l">
              <a:lnSpc>
                <a:spcPct val="125000"/>
              </a:lnSpc>
              <a:spcBef>
                <a:spcPts val="1800"/>
              </a:spcBef>
              <a:spcAft>
                <a:spcPts val="1200"/>
              </a:spcAft>
              <a:buNone/>
            </a:pPr>
            <a:r>
              <a:t/>
            </a:r>
            <a:endParaRPr sz="1800">
              <a:latin typeface="Helvetica Neue Light"/>
              <a:ea typeface="Helvetica Neue Light"/>
              <a:cs typeface="Helvetica Neue Light"/>
              <a:sym typeface="Helvetica Neue Light"/>
            </a:endParaRPr>
          </a:p>
        </p:txBody>
      </p:sp>
      <p:pic>
        <p:nvPicPr>
          <p:cNvPr id="317" name="Google Shape;317;p44"/>
          <p:cNvPicPr preferRelativeResize="0"/>
          <p:nvPr/>
        </p:nvPicPr>
        <p:blipFill>
          <a:blip r:embed="rId4">
            <a:alphaModFix/>
          </a:blip>
          <a:stretch>
            <a:fillRect/>
          </a:stretch>
        </p:blipFill>
        <p:spPr>
          <a:xfrm>
            <a:off x="5236077" y="1367125"/>
            <a:ext cx="3071098" cy="300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3" name="Google Shape;323;p45"/>
          <p:cNvSpPr txBox="1"/>
          <p:nvPr/>
        </p:nvSpPr>
        <p:spPr>
          <a:xfrm>
            <a:off x="1453047" y="-4213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EJEMPLO</a:t>
            </a:r>
            <a:endParaRPr i="1" sz="4000">
              <a:latin typeface="Anton"/>
              <a:ea typeface="Anton"/>
              <a:cs typeface="Anton"/>
              <a:sym typeface="Anton"/>
            </a:endParaRPr>
          </a:p>
        </p:txBody>
      </p:sp>
      <p:sp>
        <p:nvSpPr>
          <p:cNvPr id="324" name="Google Shape;324;p45"/>
          <p:cNvSpPr txBox="1"/>
          <p:nvPr/>
        </p:nvSpPr>
        <p:spPr>
          <a:xfrm>
            <a:off x="4592325" y="1389800"/>
            <a:ext cx="4009500" cy="317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div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decorativas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solid 1px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padding</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5px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inline-block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 font-size</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32px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font-family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Arial</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que hacen el "problema"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100px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110px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325" name="Google Shape;325;p45"/>
          <p:cNvSpPr txBox="1"/>
          <p:nvPr/>
        </p:nvSpPr>
        <p:spPr>
          <a:xfrm>
            <a:off x="4618475" y="9804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326" name="Google Shape;326;p45"/>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CSS IS &lt;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&gt;AWESOME&lt;/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327" name="Google Shape;327;p45"/>
          <p:cNvSpPr txBox="1"/>
          <p:nvPr/>
        </p:nvSpPr>
        <p:spPr>
          <a:xfrm>
            <a:off x="818275" y="1429325"/>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pic>
        <p:nvPicPr>
          <p:cNvPr id="328" name="Google Shape;328;p45"/>
          <p:cNvPicPr preferRelativeResize="0"/>
          <p:nvPr/>
        </p:nvPicPr>
        <p:blipFill>
          <a:blip r:embed="rId4">
            <a:alphaModFix/>
          </a:blip>
          <a:stretch>
            <a:fillRect/>
          </a:stretch>
        </p:blipFill>
        <p:spPr>
          <a:xfrm>
            <a:off x="1225713" y="3112075"/>
            <a:ext cx="2486025" cy="1600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4" name="Google Shape;334;p46"/>
          <p:cNvSpPr txBox="1"/>
          <p:nvPr/>
        </p:nvSpPr>
        <p:spPr>
          <a:xfrm>
            <a:off x="461525" y="1367125"/>
            <a:ext cx="8178600" cy="3000000"/>
          </a:xfrm>
          <a:prstGeom prst="rect">
            <a:avLst/>
          </a:prstGeom>
          <a:noFill/>
          <a:ln>
            <a:noFill/>
          </a:ln>
        </p:spPr>
        <p:txBody>
          <a:bodyPr anchorCtr="0" anchor="ctr" bIns="91425" lIns="91425" spcFirstLastPara="1" rIns="91425" wrap="square" tIns="91425">
            <a:noAutofit/>
          </a:bodyPr>
          <a:lstStyle/>
          <a:p>
            <a:pPr indent="0" lvl="0" marL="0" rtl="0" algn="l">
              <a:lnSpc>
                <a:spcPct val="125000"/>
              </a:lnSpc>
              <a:spcBef>
                <a:spcPts val="1800"/>
              </a:spcBef>
              <a:spcAft>
                <a:spcPts val="0"/>
              </a:spcAft>
              <a:buNone/>
            </a:pPr>
            <a:r>
              <a:t/>
            </a:r>
            <a:endParaRPr sz="1900">
              <a:latin typeface="Helvetica Neue Light"/>
              <a:ea typeface="Helvetica Neue Light"/>
              <a:cs typeface="Helvetica Neue Light"/>
              <a:sym typeface="Helvetica Neue Light"/>
            </a:endParaRPr>
          </a:p>
          <a:p>
            <a:pPr indent="0" lvl="0" marL="0" rtl="0" algn="l">
              <a:lnSpc>
                <a:spcPct val="125000"/>
              </a:lnSpc>
              <a:spcBef>
                <a:spcPts val="1800"/>
              </a:spcBef>
              <a:spcAft>
                <a:spcPts val="0"/>
              </a:spcAft>
              <a:buNone/>
            </a:pPr>
            <a:r>
              <a:rPr lang="en-GB" sz="1900">
                <a:latin typeface="Helvetica Neue Light"/>
                <a:ea typeface="Helvetica Neue Light"/>
                <a:cs typeface="Helvetica Neue Light"/>
                <a:sym typeface="Helvetica Neue Light"/>
              </a:rPr>
              <a:t>Propiedad: </a:t>
            </a:r>
            <a:r>
              <a:rPr lang="en-GB" sz="1900">
                <a:highlight>
                  <a:srgbClr val="E0FF00"/>
                </a:highlight>
                <a:latin typeface="Helvetica Neue Light"/>
                <a:ea typeface="Helvetica Neue Light"/>
                <a:cs typeface="Helvetica Neue Light"/>
                <a:sym typeface="Helvetica Neue Light"/>
              </a:rPr>
              <a:t>overflow</a:t>
            </a:r>
            <a:br>
              <a:rPr lang="en-GB" sz="1900">
                <a:latin typeface="Helvetica Neue Light"/>
                <a:ea typeface="Helvetica Neue Light"/>
                <a:cs typeface="Helvetica Neue Light"/>
                <a:sym typeface="Helvetica Neue Light"/>
              </a:rPr>
            </a:br>
            <a:r>
              <a:rPr lang="en-GB" sz="1900">
                <a:latin typeface="Helvetica Neue Light"/>
                <a:ea typeface="Helvetica Neue Light"/>
                <a:cs typeface="Helvetica Neue Light"/>
                <a:sym typeface="Helvetica Neue Light"/>
              </a:rPr>
              <a:t>Tiene 4 valores posibles: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visible</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valor por defecto. El excedente es visible.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hidden</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el excedente no se muestra (lo corta) →  </a:t>
            </a:r>
            <a:r>
              <a:rPr lang="en-GB" sz="1900">
                <a:highlight>
                  <a:srgbClr val="E0FF00"/>
                </a:highlight>
                <a:latin typeface="Helvetica Neue Light"/>
                <a:ea typeface="Helvetica Neue Light"/>
                <a:cs typeface="Helvetica Neue Light"/>
                <a:sym typeface="Helvetica Neue Light"/>
              </a:rPr>
              <a:t>recomendado. </a:t>
            </a:r>
            <a:r>
              <a:rPr lang="en-GB" sz="1900">
                <a:latin typeface="Helvetica Neue Light"/>
                <a:ea typeface="Helvetica Neue Light"/>
                <a:cs typeface="Helvetica Neue Light"/>
                <a:sym typeface="Helvetica Neue Light"/>
              </a:rPr>
              <a:t>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scroll</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genera una barra de scroll en los dos ejes (x/y) del elemento, aunque no se necesite.  </a:t>
            </a:r>
            <a:endParaRPr sz="1900">
              <a:latin typeface="Helvetica Neue Light"/>
              <a:ea typeface="Helvetica Neue Light"/>
              <a:cs typeface="Helvetica Neue Light"/>
              <a:sym typeface="Helvetica Neue Light"/>
            </a:endParaRPr>
          </a:p>
          <a:p>
            <a:pPr indent="-349250" lvl="0" marL="457200" rtl="0" algn="l">
              <a:lnSpc>
                <a:spcPct val="125000"/>
              </a:lnSpc>
              <a:spcBef>
                <a:spcPts val="0"/>
              </a:spcBef>
              <a:spcAft>
                <a:spcPts val="0"/>
              </a:spcAft>
              <a:buClr>
                <a:srgbClr val="3DFFBC"/>
              </a:buClr>
              <a:buSzPts val="1900"/>
              <a:buFont typeface="Didact Gothic"/>
              <a:buChar char="●"/>
            </a:pPr>
            <a:r>
              <a:rPr b="1" i="1" lang="en-GB" sz="1900">
                <a:latin typeface="Helvetica Neue"/>
                <a:ea typeface="Helvetica Neue"/>
                <a:cs typeface="Helvetica Neue"/>
                <a:sym typeface="Helvetica Neue"/>
              </a:rPr>
              <a:t>auto</a:t>
            </a:r>
            <a:r>
              <a:rPr b="1" lang="en-GB" sz="1900">
                <a:latin typeface="Helvetica Neue"/>
                <a:ea typeface="Helvetica Neue"/>
                <a:cs typeface="Helvetica Neue"/>
                <a:sym typeface="Helvetica Neue"/>
              </a:rPr>
              <a:t>:</a:t>
            </a:r>
            <a:r>
              <a:rPr lang="en-GB" sz="1900">
                <a:latin typeface="Helvetica Neue Light"/>
                <a:ea typeface="Helvetica Neue Light"/>
                <a:cs typeface="Helvetica Neue Light"/>
                <a:sym typeface="Helvetica Neue Light"/>
              </a:rPr>
              <a:t> genera el scroll solo en el eje necesario.</a:t>
            </a:r>
            <a:endParaRPr sz="1900">
              <a:latin typeface="Helvetica Neue Light"/>
              <a:ea typeface="Helvetica Neue Light"/>
              <a:cs typeface="Helvetica Neue Light"/>
              <a:sym typeface="Helvetica Neue Light"/>
            </a:endParaRPr>
          </a:p>
          <a:p>
            <a:pPr indent="0" lvl="0" marL="0" rtl="0" algn="l">
              <a:lnSpc>
                <a:spcPct val="125000"/>
              </a:lnSpc>
              <a:spcBef>
                <a:spcPts val="1800"/>
              </a:spcBef>
              <a:spcAft>
                <a:spcPts val="0"/>
              </a:spcAft>
              <a:buNone/>
            </a:pPr>
            <a:r>
              <a:rPr lang="en-GB" sz="1900">
                <a:latin typeface="Helvetica Neue Light"/>
                <a:ea typeface="Helvetica Neue Light"/>
                <a:cs typeface="Helvetica Neue Light"/>
                <a:sym typeface="Helvetica Neue Light"/>
              </a:rPr>
              <a:t>Veamos cómo se ve aplicando el </a:t>
            </a:r>
            <a:r>
              <a:rPr lang="en-GB" sz="1900">
                <a:highlight>
                  <a:srgbClr val="E0FF00"/>
                </a:highlight>
                <a:latin typeface="Helvetica Neue Light"/>
                <a:ea typeface="Helvetica Neue Light"/>
                <a:cs typeface="Helvetica Neue Light"/>
                <a:sym typeface="Helvetica Neue Light"/>
              </a:rPr>
              <a:t>overflow: hidden</a:t>
            </a:r>
            <a:r>
              <a:rPr lang="en-GB" sz="1900">
                <a:latin typeface="Helvetica Neue Light"/>
                <a:ea typeface="Helvetica Neue Light"/>
                <a:cs typeface="Helvetica Neue Light"/>
                <a:sym typeface="Helvetica Neue Light"/>
              </a:rPr>
              <a:t>.</a:t>
            </a:r>
            <a:endParaRPr sz="1900">
              <a:latin typeface="Helvetica Neue Light"/>
              <a:ea typeface="Helvetica Neue Light"/>
              <a:cs typeface="Helvetica Neue Light"/>
              <a:sym typeface="Helvetica Neue Light"/>
            </a:endParaRPr>
          </a:p>
          <a:p>
            <a:pPr indent="0" lvl="0" marL="0" rtl="0" algn="l">
              <a:spcBef>
                <a:spcPts val="1200"/>
              </a:spcBef>
              <a:spcAft>
                <a:spcPts val="0"/>
              </a:spcAft>
              <a:buNone/>
            </a:pPr>
            <a:br>
              <a:rPr lang="en-GB" sz="1900">
                <a:latin typeface="Helvetica Neue Light"/>
                <a:ea typeface="Helvetica Neue Light"/>
                <a:cs typeface="Helvetica Neue Light"/>
                <a:sym typeface="Helvetica Neue Light"/>
              </a:rPr>
            </a:br>
            <a:endParaRPr sz="1900">
              <a:latin typeface="Helvetica Neue Light"/>
              <a:ea typeface="Helvetica Neue Light"/>
              <a:cs typeface="Helvetica Neue Light"/>
              <a:sym typeface="Helvetica Neue Light"/>
            </a:endParaRPr>
          </a:p>
        </p:txBody>
      </p:sp>
      <p:sp>
        <p:nvSpPr>
          <p:cNvPr id="335" name="Google Shape;335;p46"/>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OVERFLOW</a:t>
            </a:r>
            <a:endParaRPr i="1" sz="40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1" name="Google Shape;341;p47"/>
          <p:cNvSpPr txBox="1"/>
          <p:nvPr/>
        </p:nvSpPr>
        <p:spPr>
          <a:xfrm>
            <a:off x="1229797" y="186465"/>
            <a:ext cx="62379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SOLUCIÓN</a:t>
            </a:r>
            <a:endParaRPr i="1" sz="4000">
              <a:latin typeface="Anton"/>
              <a:ea typeface="Anton"/>
              <a:cs typeface="Anton"/>
              <a:sym typeface="Anton"/>
            </a:endParaRPr>
          </a:p>
        </p:txBody>
      </p:sp>
      <p:sp>
        <p:nvSpPr>
          <p:cNvPr id="342" name="Google Shape;342;p47"/>
          <p:cNvSpPr txBox="1"/>
          <p:nvPr/>
        </p:nvSpPr>
        <p:spPr>
          <a:xfrm>
            <a:off x="4592325" y="856400"/>
            <a:ext cx="4009500" cy="3692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div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decorativas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border</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solid 1px black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padding</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5px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display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inline-block</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 font-size</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32px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font-family</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Arial</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 propiedades que hacen el "problema"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100px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110px</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800000"/>
                </a:solidFill>
                <a:latin typeface="Consolas"/>
                <a:ea typeface="Consolas"/>
                <a:cs typeface="Consolas"/>
                <a:sym typeface="Consolas"/>
              </a:rPr>
              <a:t>/* solucion */</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r>
              <a:rPr lang="en-GB" sz="1200">
                <a:solidFill>
                  <a:srgbClr val="FF0000"/>
                </a:solidFill>
                <a:latin typeface="Consolas"/>
                <a:ea typeface="Consolas"/>
                <a:cs typeface="Consolas"/>
                <a:sym typeface="Consolas"/>
              </a:rPr>
              <a:t>overflow</a:t>
            </a:r>
            <a:r>
              <a:rPr lang="en-GB" sz="1200">
                <a:solidFill>
                  <a:srgbClr val="800000"/>
                </a:solidFill>
                <a:latin typeface="Consolas"/>
                <a:ea typeface="Consolas"/>
                <a:cs typeface="Consolas"/>
                <a:sym typeface="Consolas"/>
              </a:rPr>
              <a:t>: </a:t>
            </a:r>
            <a:r>
              <a:rPr lang="en-GB" sz="1200">
                <a:solidFill>
                  <a:srgbClr val="0000FF"/>
                </a:solidFill>
                <a:latin typeface="Consolas"/>
                <a:ea typeface="Consolas"/>
                <a:cs typeface="Consolas"/>
                <a:sym typeface="Consolas"/>
              </a:rPr>
              <a:t>hidden</a:t>
            </a:r>
            <a:r>
              <a:rPr lang="en-GB" sz="1200">
                <a:solidFill>
                  <a:srgbClr val="800000"/>
                </a:solidFill>
                <a:latin typeface="Consolas"/>
                <a:ea typeface="Consolas"/>
                <a:cs typeface="Consolas"/>
                <a:sym typeface="Consolas"/>
              </a:rPr>
              <a: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343" name="Google Shape;343;p47"/>
          <p:cNvSpPr txBox="1"/>
          <p:nvPr/>
        </p:nvSpPr>
        <p:spPr>
          <a:xfrm>
            <a:off x="4618475" y="4470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344" name="Google Shape;344;p47"/>
          <p:cNvSpPr txBox="1"/>
          <p:nvPr/>
        </p:nvSpPr>
        <p:spPr>
          <a:xfrm>
            <a:off x="818275" y="1996200"/>
            <a:ext cx="3300900" cy="994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  CSS IS &lt;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&gt;AWESOME&lt;/</a:t>
            </a:r>
            <a:r>
              <a:rPr lang="en-GB" sz="1200">
                <a:solidFill>
                  <a:srgbClr val="FF0000"/>
                </a:solidFill>
                <a:latin typeface="Consolas"/>
                <a:ea typeface="Consolas"/>
                <a:cs typeface="Consolas"/>
                <a:sym typeface="Consolas"/>
              </a:rPr>
              <a:t>strong</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&lt;/</a:t>
            </a:r>
            <a:r>
              <a:rPr lang="en-GB" sz="1200">
                <a:solidFill>
                  <a:srgbClr val="FF0000"/>
                </a:solidFill>
                <a:latin typeface="Consolas"/>
                <a:ea typeface="Consolas"/>
                <a:cs typeface="Consolas"/>
                <a:sym typeface="Consolas"/>
              </a:rPr>
              <a:t>div</a:t>
            </a:r>
            <a:r>
              <a:rPr lang="en-GB" sz="1200">
                <a:solidFill>
                  <a:srgbClr val="800000"/>
                </a:solidFill>
                <a:latin typeface="Consolas"/>
                <a:ea typeface="Consolas"/>
                <a:cs typeface="Consolas"/>
                <a:sym typeface="Consolas"/>
              </a:rPr>
              <a:t>&gt;</a:t>
            </a:r>
            <a:endParaRPr sz="12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p:txBody>
      </p:sp>
      <p:sp>
        <p:nvSpPr>
          <p:cNvPr id="345" name="Google Shape;345;p47"/>
          <p:cNvSpPr txBox="1"/>
          <p:nvPr/>
        </p:nvSpPr>
        <p:spPr>
          <a:xfrm>
            <a:off x="818275" y="1429325"/>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HTML</a:t>
            </a:r>
            <a:endParaRPr b="1" sz="2000">
              <a:latin typeface="Helvetica Neue"/>
              <a:ea typeface="Helvetica Neue"/>
              <a:cs typeface="Helvetica Neue"/>
              <a:sym typeface="Helvetica Neue"/>
            </a:endParaRPr>
          </a:p>
        </p:txBody>
      </p:sp>
      <p:pic>
        <p:nvPicPr>
          <p:cNvPr id="346" name="Google Shape;346;p47"/>
          <p:cNvPicPr preferRelativeResize="0"/>
          <p:nvPr/>
        </p:nvPicPr>
        <p:blipFill>
          <a:blip r:embed="rId4">
            <a:alphaModFix/>
          </a:blip>
          <a:stretch>
            <a:fillRect/>
          </a:stretch>
        </p:blipFill>
        <p:spPr>
          <a:xfrm>
            <a:off x="1618288" y="3242850"/>
            <a:ext cx="2371725" cy="176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50" name="Shape 350"/>
        <p:cNvGrpSpPr/>
        <p:nvPr/>
      </p:nvGrpSpPr>
      <p:grpSpPr>
        <a:xfrm>
          <a:off x="0" y="0"/>
          <a:ext cx="0" cy="0"/>
          <a:chOff x="0" y="0"/>
          <a:chExt cx="0" cy="0"/>
        </a:xfrm>
      </p:grpSpPr>
      <p:pic>
        <p:nvPicPr>
          <p:cNvPr id="351" name="Google Shape;351;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52" name="Google Shape;352;p4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353" name="Google Shape;353;p48"/>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9" name="Google Shape;359;p49"/>
          <p:cNvSpPr txBox="1"/>
          <p:nvPr/>
        </p:nvSpPr>
        <p:spPr>
          <a:xfrm>
            <a:off x="792751" y="250550"/>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ESPACIO EXTERIOR</a:t>
            </a:r>
            <a:endParaRPr i="1" sz="4000">
              <a:latin typeface="Anton"/>
              <a:ea typeface="Anton"/>
              <a:cs typeface="Anton"/>
              <a:sym typeface="Anton"/>
            </a:endParaRPr>
          </a:p>
        </p:txBody>
      </p:sp>
      <p:sp>
        <p:nvSpPr>
          <p:cNvPr id="360" name="Google Shape;360;p49"/>
          <p:cNvSpPr txBox="1"/>
          <p:nvPr/>
        </p:nvSpPr>
        <p:spPr>
          <a:xfrm>
            <a:off x="619700" y="1306950"/>
            <a:ext cx="4016100" cy="368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300">
                <a:latin typeface="Anton"/>
                <a:ea typeface="Anton"/>
                <a:cs typeface="Anton"/>
                <a:sym typeface="Anton"/>
              </a:rPr>
              <a:t>Margin (márgenes)</a:t>
            </a:r>
            <a:endParaRPr i="1" sz="2300">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Las propiedades </a:t>
            </a:r>
            <a:r>
              <a:rPr i="1" lang="en-GB" sz="1800">
                <a:solidFill>
                  <a:schemeClr val="dk1"/>
                </a:solidFill>
                <a:highlight>
                  <a:srgbClr val="E0FF00"/>
                </a:highlight>
                <a:latin typeface="Helvetica Neue Light"/>
                <a:ea typeface="Helvetica Neue Light"/>
                <a:cs typeface="Helvetica Neue Light"/>
                <a:sym typeface="Helvetica Neue Light"/>
              </a:rPr>
              <a:t>margin-top, margin-right, margin-bottom y margin-left,</a:t>
            </a:r>
            <a:r>
              <a:rPr lang="en-GB" sz="1800">
                <a:solidFill>
                  <a:schemeClr val="dk1"/>
                </a:solidFill>
                <a:latin typeface="Helvetica Neue Light"/>
                <a:ea typeface="Helvetica Neue Light"/>
                <a:cs typeface="Helvetica Neue Light"/>
                <a:sym typeface="Helvetica Neue Light"/>
              </a:rPr>
              <a:t> se utilizan para definir los márgenes de cada uno de los lados del elemento por separado.</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Puedes definir los 4 lados (forma abreviada “</a:t>
            </a:r>
            <a:r>
              <a:rPr i="1" lang="en-GB" sz="1800">
                <a:solidFill>
                  <a:schemeClr val="dk1"/>
                </a:solidFill>
                <a:latin typeface="Helvetica Neue Light"/>
                <a:ea typeface="Helvetica Neue Light"/>
                <a:cs typeface="Helvetica Neue Light"/>
                <a:sym typeface="Helvetica Neue Light"/>
              </a:rPr>
              <a:t>margin</a:t>
            </a:r>
            <a:r>
              <a:rPr lang="en-GB" sz="1800">
                <a:solidFill>
                  <a:schemeClr val="dk1"/>
                </a:solidFill>
                <a:latin typeface="Helvetica Neue Light"/>
                <a:ea typeface="Helvetica Neue Light"/>
                <a:cs typeface="Helvetica Neue Light"/>
                <a:sym typeface="Helvetica Neue Light"/>
              </a:rPr>
              <a:t>”) o sólo aquellos que necesites.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361" name="Google Shape;361;p49"/>
          <p:cNvPicPr preferRelativeResize="0"/>
          <p:nvPr/>
        </p:nvPicPr>
        <p:blipFill>
          <a:blip r:embed="rId4">
            <a:alphaModFix/>
          </a:blip>
          <a:stretch>
            <a:fillRect/>
          </a:stretch>
        </p:blipFill>
        <p:spPr>
          <a:xfrm>
            <a:off x="4808525" y="1566803"/>
            <a:ext cx="3945924" cy="29943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7" name="Google Shape;367;p50"/>
          <p:cNvSpPr txBox="1"/>
          <p:nvPr/>
        </p:nvSpPr>
        <p:spPr>
          <a:xfrm>
            <a:off x="1092972" y="250540"/>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CÓDIGO EJEMPLO</a:t>
            </a:r>
            <a:endParaRPr i="1" sz="4000">
              <a:latin typeface="Anton"/>
              <a:ea typeface="Anton"/>
              <a:cs typeface="Anton"/>
              <a:sym typeface="Anton"/>
            </a:endParaRPr>
          </a:p>
        </p:txBody>
      </p:sp>
      <p:sp>
        <p:nvSpPr>
          <p:cNvPr id="368" name="Google Shape;368;p50"/>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margin-top</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margin-right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margin-bottom</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margin-left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008000"/>
                </a:solidFill>
                <a:latin typeface="Consolas"/>
                <a:ea typeface="Consolas"/>
                <a:cs typeface="Consolas"/>
                <a:sym typeface="Consolas"/>
              </a:rPr>
              <a:t>/* forma abreviada pone en top, right, bottom, left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margin</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369" name="Google Shape;369;p50"/>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latin typeface="Helvetica Neue Light"/>
                <a:ea typeface="Helvetica Neue Light"/>
                <a:cs typeface="Helvetica Neue Light"/>
                <a:sym typeface="Helvetica Neue Light"/>
                <a:hlinkClick r:id="rId4"/>
              </a:rPr>
              <a:t>Más información sobre Margin</a:t>
            </a:r>
            <a:r>
              <a:rPr lang="en-GB" sz="1200">
                <a:latin typeface="Helvetica Neue Light"/>
                <a:ea typeface="Helvetica Neue Light"/>
                <a:cs typeface="Helvetica Neue Light"/>
                <a:sym typeface="Helvetica Neue Light"/>
              </a:rPr>
              <a:t> | Nota: se pueden resumir los 4 lados poniendo solo “margin: valor”  </a:t>
            </a:r>
            <a:endParaRPr sz="1200">
              <a:latin typeface="Helvetica Neue Light"/>
              <a:ea typeface="Helvetica Neue Light"/>
              <a:cs typeface="Helvetica Neue Light"/>
              <a:sym typeface="Helvetica Neue Light"/>
            </a:endParaRPr>
          </a:p>
        </p:txBody>
      </p:sp>
      <p:sp>
        <p:nvSpPr>
          <p:cNvPr id="370" name="Google Shape;370;p50"/>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1" name="Google Shape;371;p50"/>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2" name="Google Shape;372;p50"/>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3" name="Google Shape;373;p50"/>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4" name="Google Shape;374;p50"/>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75" name="Google Shape;375;p50"/>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5px</a:t>
            </a:r>
            <a:endParaRPr b="1" sz="1800">
              <a:latin typeface="Lato"/>
              <a:ea typeface="Lato"/>
              <a:cs typeface="Lato"/>
              <a:sym typeface="Lato"/>
            </a:endParaRPr>
          </a:p>
        </p:txBody>
      </p:sp>
      <p:sp>
        <p:nvSpPr>
          <p:cNvPr id="376" name="Google Shape;376;p50"/>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10px</a:t>
            </a:r>
            <a:endParaRPr b="1" sz="1800">
              <a:latin typeface="Lato"/>
              <a:ea typeface="Lato"/>
              <a:cs typeface="Lato"/>
              <a:sym typeface="Lato"/>
            </a:endParaRPr>
          </a:p>
        </p:txBody>
      </p:sp>
      <p:sp>
        <p:nvSpPr>
          <p:cNvPr id="377" name="Google Shape;377;p50"/>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12px</a:t>
            </a:r>
            <a:endParaRPr b="1" sz="1800">
              <a:latin typeface="Lato"/>
              <a:ea typeface="Lato"/>
              <a:cs typeface="Lato"/>
              <a:sym typeface="Lato"/>
            </a:endParaRPr>
          </a:p>
        </p:txBody>
      </p:sp>
      <p:sp>
        <p:nvSpPr>
          <p:cNvPr id="378" name="Google Shape;378;p50"/>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800">
                <a:latin typeface="Lato"/>
                <a:ea typeface="Lato"/>
                <a:cs typeface="Lato"/>
                <a:sym typeface="Lato"/>
              </a:rPr>
              <a:t>15px</a:t>
            </a:r>
            <a:endParaRPr b="1" sz="1800">
              <a:latin typeface="Lato"/>
              <a:ea typeface="Lato"/>
              <a:cs typeface="Lato"/>
              <a:sym typeface="Lato"/>
            </a:endParaRPr>
          </a:p>
        </p:txBody>
      </p:sp>
      <p:cxnSp>
        <p:nvCxnSpPr>
          <p:cNvPr id="379" name="Google Shape;379;p50"/>
          <p:cNvCxnSpPr/>
          <p:nvPr/>
        </p:nvCxnSpPr>
        <p:spPr>
          <a:xfrm>
            <a:off x="2704825" y="2238750"/>
            <a:ext cx="351900" cy="513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5" name="Google Shape;385;p51"/>
          <p:cNvSpPr txBox="1"/>
          <p:nvPr/>
        </p:nvSpPr>
        <p:spPr>
          <a:xfrm>
            <a:off x="792751" y="238600"/>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ESPACIO INTERIOR</a:t>
            </a:r>
            <a:endParaRPr i="1" sz="4000">
              <a:latin typeface="Anton"/>
              <a:ea typeface="Anton"/>
              <a:cs typeface="Anton"/>
              <a:sym typeface="Anton"/>
            </a:endParaRPr>
          </a:p>
        </p:txBody>
      </p:sp>
      <p:sp>
        <p:nvSpPr>
          <p:cNvPr id="386" name="Google Shape;386;p51"/>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200">
                <a:latin typeface="Anton"/>
                <a:ea typeface="Anton"/>
                <a:cs typeface="Anton"/>
                <a:sym typeface="Anton"/>
              </a:rPr>
              <a:t>Padding </a:t>
            </a:r>
            <a:r>
              <a:rPr i="1" lang="en-GB" sz="2200">
                <a:latin typeface="Anton"/>
                <a:ea typeface="Anton"/>
                <a:cs typeface="Anton"/>
                <a:sym typeface="Anton"/>
              </a:rPr>
              <a:t>(relleno)</a:t>
            </a:r>
            <a:endParaRPr i="1" sz="2200">
              <a:latin typeface="Anton"/>
              <a:ea typeface="Anton"/>
              <a:cs typeface="Anton"/>
              <a:sym typeface="Anton"/>
            </a:endParaRPr>
          </a:p>
          <a:p>
            <a:pPr indent="0" lvl="0" marL="0" rtl="0" algn="l">
              <a:lnSpc>
                <a:spcPct val="115000"/>
              </a:lnSpc>
              <a:spcBef>
                <a:spcPts val="600"/>
              </a:spcBef>
              <a:spcAft>
                <a:spcPts val="0"/>
              </a:spcAft>
              <a:buNone/>
            </a:pPr>
            <a:r>
              <a:rPr lang="en-GB" sz="1800">
                <a:solidFill>
                  <a:schemeClr val="dk1"/>
                </a:solidFill>
                <a:latin typeface="Helvetica Neue Light"/>
                <a:ea typeface="Helvetica Neue Light"/>
                <a:cs typeface="Helvetica Neue Light"/>
                <a:sym typeface="Helvetica Neue Light"/>
              </a:rPr>
              <a:t>Las propiedades </a:t>
            </a:r>
            <a:r>
              <a:rPr i="1" lang="en-GB" sz="1800">
                <a:solidFill>
                  <a:schemeClr val="dk1"/>
                </a:solidFill>
                <a:highlight>
                  <a:srgbClr val="E0FF00"/>
                </a:highlight>
                <a:latin typeface="Helvetica Neue Light"/>
                <a:ea typeface="Helvetica Neue Light"/>
                <a:cs typeface="Helvetica Neue Light"/>
                <a:sym typeface="Helvetica Neue Light"/>
              </a:rPr>
              <a:t>padding</a:t>
            </a:r>
            <a:r>
              <a:rPr i="1" lang="en-GB" sz="1800">
                <a:solidFill>
                  <a:schemeClr val="dk1"/>
                </a:solidFill>
                <a:highlight>
                  <a:srgbClr val="E0FF00"/>
                </a:highlight>
                <a:latin typeface="Helvetica Neue Light"/>
                <a:ea typeface="Helvetica Neue Light"/>
                <a:cs typeface="Helvetica Neue Light"/>
                <a:sym typeface="Helvetica Neue Light"/>
              </a:rPr>
              <a:t>-top, </a:t>
            </a:r>
            <a:r>
              <a:rPr i="1" lang="en-GB" sz="1800">
                <a:solidFill>
                  <a:schemeClr val="dk1"/>
                </a:solidFill>
                <a:highlight>
                  <a:srgbClr val="E0FF00"/>
                </a:highlight>
                <a:latin typeface="Helvetica Neue Light"/>
                <a:ea typeface="Helvetica Neue Light"/>
                <a:cs typeface="Helvetica Neue Light"/>
                <a:sym typeface="Helvetica Neue Light"/>
              </a:rPr>
              <a:t>padding</a:t>
            </a:r>
            <a:r>
              <a:rPr i="1" lang="en-GB" sz="1800">
                <a:solidFill>
                  <a:schemeClr val="dk1"/>
                </a:solidFill>
                <a:highlight>
                  <a:srgbClr val="E0FF00"/>
                </a:highlight>
                <a:latin typeface="Helvetica Neue Light"/>
                <a:ea typeface="Helvetica Neue Light"/>
                <a:cs typeface="Helvetica Neue Light"/>
                <a:sym typeface="Helvetica Neue Light"/>
              </a:rPr>
              <a:t>-right, </a:t>
            </a:r>
            <a:r>
              <a:rPr i="1" lang="en-GB" sz="1800">
                <a:solidFill>
                  <a:schemeClr val="dk1"/>
                </a:solidFill>
                <a:highlight>
                  <a:srgbClr val="E0FF00"/>
                </a:highlight>
                <a:latin typeface="Helvetica Neue Light"/>
                <a:ea typeface="Helvetica Neue Light"/>
                <a:cs typeface="Helvetica Neue Light"/>
                <a:sym typeface="Helvetica Neue Light"/>
              </a:rPr>
              <a:t>padding</a:t>
            </a:r>
            <a:r>
              <a:rPr i="1" lang="en-GB" sz="1800">
                <a:solidFill>
                  <a:schemeClr val="dk1"/>
                </a:solidFill>
                <a:highlight>
                  <a:srgbClr val="E0FF00"/>
                </a:highlight>
                <a:latin typeface="Helvetica Neue Light"/>
                <a:ea typeface="Helvetica Neue Light"/>
                <a:cs typeface="Helvetica Neue Light"/>
                <a:sym typeface="Helvetica Neue Light"/>
              </a:rPr>
              <a:t>-bottom y </a:t>
            </a:r>
            <a:r>
              <a:rPr i="1" lang="en-GB" sz="1800">
                <a:solidFill>
                  <a:schemeClr val="dk1"/>
                </a:solidFill>
                <a:highlight>
                  <a:srgbClr val="E0FF00"/>
                </a:highlight>
                <a:latin typeface="Helvetica Neue Light"/>
                <a:ea typeface="Helvetica Neue Light"/>
                <a:cs typeface="Helvetica Neue Light"/>
                <a:sym typeface="Helvetica Neue Light"/>
              </a:rPr>
              <a:t>padding</a:t>
            </a:r>
            <a:r>
              <a:rPr i="1" lang="en-GB" sz="1800">
                <a:solidFill>
                  <a:schemeClr val="dk1"/>
                </a:solidFill>
                <a:highlight>
                  <a:srgbClr val="E0FF00"/>
                </a:highlight>
                <a:latin typeface="Helvetica Neue Light"/>
                <a:ea typeface="Helvetica Neue Light"/>
                <a:cs typeface="Helvetica Neue Light"/>
                <a:sym typeface="Helvetica Neue Light"/>
              </a:rPr>
              <a:t>-left</a:t>
            </a:r>
            <a:r>
              <a:rPr lang="en-GB" sz="1800">
                <a:solidFill>
                  <a:schemeClr val="dk1"/>
                </a:solidFill>
                <a:latin typeface="Helvetica Neue Light"/>
                <a:ea typeface="Helvetica Neue Light"/>
                <a:cs typeface="Helvetica Neue Light"/>
                <a:sym typeface="Helvetica Neue Light"/>
              </a:rPr>
              <a:t>, se utilizan para definir los espacios internos de cada uno de los lados del elemento, por separado.</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Puedes definir los 4 lados (forma abreviada “</a:t>
            </a:r>
            <a:r>
              <a:rPr i="1" lang="en-GB" sz="1800">
                <a:solidFill>
                  <a:schemeClr val="dk1"/>
                </a:solidFill>
                <a:latin typeface="Helvetica Neue Light"/>
                <a:ea typeface="Helvetica Neue Light"/>
                <a:cs typeface="Helvetica Neue Light"/>
                <a:sym typeface="Helvetica Neue Light"/>
              </a:rPr>
              <a:t>padding</a:t>
            </a:r>
            <a:r>
              <a:rPr lang="en-GB" sz="1800">
                <a:solidFill>
                  <a:schemeClr val="dk1"/>
                </a:solidFill>
                <a:latin typeface="Helvetica Neue Light"/>
                <a:ea typeface="Helvetica Neue Light"/>
                <a:cs typeface="Helvetica Neue Light"/>
                <a:sym typeface="Helvetica Neue Light"/>
              </a:rPr>
              <a:t>”) o sólo aquellos que necesites.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387" name="Google Shape;387;p51"/>
          <p:cNvPicPr preferRelativeResize="0"/>
          <p:nvPr/>
        </p:nvPicPr>
        <p:blipFill>
          <a:blip r:embed="rId4">
            <a:alphaModFix/>
          </a:blip>
          <a:stretch>
            <a:fillRect/>
          </a:stretch>
        </p:blipFill>
        <p:spPr>
          <a:xfrm>
            <a:off x="4635800" y="1381438"/>
            <a:ext cx="4203400" cy="328152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3" name="Google Shape;393;p52"/>
          <p:cNvSpPr txBox="1"/>
          <p:nvPr/>
        </p:nvSpPr>
        <p:spPr>
          <a:xfrm>
            <a:off x="1092972" y="250540"/>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CÓDIGO EJEMPLO</a:t>
            </a:r>
            <a:endParaRPr i="1" sz="4000">
              <a:latin typeface="Anton"/>
              <a:ea typeface="Anton"/>
              <a:cs typeface="Anton"/>
              <a:sym typeface="Anton"/>
            </a:endParaRPr>
          </a:p>
        </p:txBody>
      </p:sp>
      <p:sp>
        <p:nvSpPr>
          <p:cNvPr id="394" name="Google Shape;394;p52"/>
          <p:cNvSpPr txBox="1"/>
          <p:nvPr/>
        </p:nvSpPr>
        <p:spPr>
          <a:xfrm>
            <a:off x="4792675" y="0"/>
            <a:ext cx="4351200" cy="4590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a:t>
            </a:r>
            <a:r>
              <a:rPr lang="en-GB" sz="1600">
                <a:solidFill>
                  <a:srgbClr val="FF0000"/>
                </a:solidFill>
                <a:latin typeface="Consolas"/>
                <a:ea typeface="Consolas"/>
                <a:cs typeface="Consolas"/>
                <a:sym typeface="Consolas"/>
              </a:rPr>
              <a:t>-top</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a:t>
            </a:r>
            <a:r>
              <a:rPr lang="en-GB" sz="1600">
                <a:solidFill>
                  <a:srgbClr val="FF0000"/>
                </a:solidFill>
                <a:latin typeface="Consolas"/>
                <a:ea typeface="Consolas"/>
                <a:cs typeface="Consolas"/>
                <a:sym typeface="Consolas"/>
              </a:rPr>
              <a:t>-right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a:t>
            </a:r>
            <a:r>
              <a:rPr lang="en-GB" sz="1600">
                <a:solidFill>
                  <a:srgbClr val="FF0000"/>
                </a:solidFill>
                <a:latin typeface="Consolas"/>
                <a:ea typeface="Consolas"/>
                <a:cs typeface="Consolas"/>
                <a:sym typeface="Consolas"/>
              </a:rPr>
              <a:t>-bottom</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a:t>
            </a:r>
            <a:r>
              <a:rPr lang="en-GB" sz="1600">
                <a:solidFill>
                  <a:srgbClr val="FF0000"/>
                </a:solidFill>
                <a:latin typeface="Consolas"/>
                <a:ea typeface="Consolas"/>
                <a:cs typeface="Consolas"/>
                <a:sym typeface="Consolas"/>
              </a:rPr>
              <a:t>-left</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rgbClr val="008000"/>
                </a:solidFill>
                <a:latin typeface="Consolas"/>
                <a:ea typeface="Consolas"/>
                <a:cs typeface="Consolas"/>
                <a:sym typeface="Consolas"/>
              </a:rPr>
              <a:t>/* forma abreviada */</a:t>
            </a:r>
            <a:endParaRPr sz="1600">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rgbClr val="800000"/>
                </a:solidFill>
                <a:latin typeface="Consolas"/>
                <a:ea typeface="Consolas"/>
                <a:cs typeface="Consolas"/>
                <a:sym typeface="Consolas"/>
              </a:rPr>
              <a:t>div</a:t>
            </a:r>
            <a:r>
              <a:rPr lang="en-GB" sz="1600">
                <a:solidFill>
                  <a:schemeClr val="dk1"/>
                </a:solidFill>
                <a:latin typeface="Consolas"/>
                <a:ea typeface="Consolas"/>
                <a:cs typeface="Consolas"/>
                <a:sym typeface="Consolas"/>
              </a:rPr>
              <a:t> {</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 </a:t>
            </a:r>
            <a:r>
              <a:rPr lang="en-GB" sz="1600">
                <a:solidFill>
                  <a:srgbClr val="FF0000"/>
                </a:solidFill>
                <a:latin typeface="Consolas"/>
                <a:ea typeface="Consolas"/>
                <a:cs typeface="Consolas"/>
                <a:sym typeface="Consolas"/>
              </a:rPr>
              <a:t>padding</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5px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10px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12px</a:t>
            </a:r>
            <a:r>
              <a:rPr lang="en-GB" sz="1600">
                <a:solidFill>
                  <a:schemeClr val="dk1"/>
                </a:solidFill>
                <a:latin typeface="Consolas"/>
                <a:ea typeface="Consolas"/>
                <a:cs typeface="Consolas"/>
                <a:sym typeface="Consolas"/>
              </a:rPr>
              <a:t> </a:t>
            </a:r>
            <a:r>
              <a:rPr lang="en-GB" sz="1600">
                <a:solidFill>
                  <a:srgbClr val="09885A"/>
                </a:solidFill>
                <a:latin typeface="Consolas"/>
                <a:ea typeface="Consolas"/>
                <a:cs typeface="Consolas"/>
                <a:sym typeface="Consolas"/>
              </a:rPr>
              <a:t>15px</a:t>
            </a: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395" name="Google Shape;395;p52"/>
          <p:cNvSpPr txBox="1"/>
          <p:nvPr/>
        </p:nvSpPr>
        <p:spPr>
          <a:xfrm>
            <a:off x="370125" y="4659675"/>
            <a:ext cx="70743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latin typeface="Helvetica Neue Light"/>
                <a:ea typeface="Helvetica Neue Light"/>
                <a:cs typeface="Helvetica Neue Light"/>
                <a:sym typeface="Helvetica Neue Light"/>
                <a:hlinkClick r:id="rId4"/>
              </a:rPr>
              <a:t>Más información sobre padding</a:t>
            </a:r>
            <a:r>
              <a:rPr lang="en-GB" sz="1200">
                <a:latin typeface="Helvetica Neue Light"/>
                <a:ea typeface="Helvetica Neue Light"/>
                <a:cs typeface="Helvetica Neue Light"/>
                <a:sym typeface="Helvetica Neue Light"/>
              </a:rPr>
              <a:t> | Nota: se pueden resumir los 4 lados poniendo solo “margin: valor”  </a:t>
            </a:r>
            <a:endParaRPr sz="1200">
              <a:latin typeface="Helvetica Neue Light"/>
              <a:ea typeface="Helvetica Neue Light"/>
              <a:cs typeface="Helvetica Neue Light"/>
              <a:sym typeface="Helvetica Neue Light"/>
            </a:endParaRPr>
          </a:p>
        </p:txBody>
      </p:sp>
      <p:sp>
        <p:nvSpPr>
          <p:cNvPr id="396" name="Google Shape;396;p52"/>
          <p:cNvSpPr/>
          <p:nvPr/>
        </p:nvSpPr>
        <p:spPr>
          <a:xfrm>
            <a:off x="2046825" y="2664325"/>
            <a:ext cx="563700" cy="563700"/>
          </a:xfrm>
          <a:prstGeom prst="ellipse">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97" name="Google Shape;397;p52"/>
          <p:cNvSpPr/>
          <p:nvPr/>
        </p:nvSpPr>
        <p:spPr>
          <a:xfrm>
            <a:off x="2182975" y="2320825"/>
            <a:ext cx="286200" cy="343500"/>
          </a:xfrm>
          <a:prstGeom prst="up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98" name="Google Shape;398;p52"/>
          <p:cNvSpPr/>
          <p:nvPr/>
        </p:nvSpPr>
        <p:spPr>
          <a:xfrm>
            <a:off x="2610525" y="2815825"/>
            <a:ext cx="322200" cy="260700"/>
          </a:xfrm>
          <a:prstGeom prst="righ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99" name="Google Shape;399;p52"/>
          <p:cNvSpPr/>
          <p:nvPr/>
        </p:nvSpPr>
        <p:spPr>
          <a:xfrm>
            <a:off x="2200875" y="3228025"/>
            <a:ext cx="255600" cy="343500"/>
          </a:xfrm>
          <a:prstGeom prst="down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00" name="Google Shape;400;p52"/>
          <p:cNvSpPr/>
          <p:nvPr/>
        </p:nvSpPr>
        <p:spPr>
          <a:xfrm>
            <a:off x="1724625" y="2837275"/>
            <a:ext cx="322200" cy="2178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01" name="Google Shape;401;p52"/>
          <p:cNvSpPr txBox="1"/>
          <p:nvPr/>
        </p:nvSpPr>
        <p:spPr>
          <a:xfrm>
            <a:off x="2067925" y="1947625"/>
            <a:ext cx="6369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5px</a:t>
            </a:r>
            <a:endParaRPr b="1" sz="1800">
              <a:latin typeface="Lato"/>
              <a:ea typeface="Lato"/>
              <a:cs typeface="Lato"/>
              <a:sym typeface="Lato"/>
            </a:endParaRPr>
          </a:p>
        </p:txBody>
      </p:sp>
      <p:sp>
        <p:nvSpPr>
          <p:cNvPr id="402" name="Google Shape;402;p52"/>
          <p:cNvSpPr txBox="1"/>
          <p:nvPr/>
        </p:nvSpPr>
        <p:spPr>
          <a:xfrm>
            <a:off x="2932725" y="2733025"/>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10px</a:t>
            </a:r>
            <a:endParaRPr b="1" sz="1800">
              <a:latin typeface="Lato"/>
              <a:ea typeface="Lato"/>
              <a:cs typeface="Lato"/>
              <a:sym typeface="Lato"/>
            </a:endParaRPr>
          </a:p>
        </p:txBody>
      </p:sp>
      <p:sp>
        <p:nvSpPr>
          <p:cNvPr id="403" name="Google Shape;403;p52"/>
          <p:cNvSpPr txBox="1"/>
          <p:nvPr/>
        </p:nvSpPr>
        <p:spPr>
          <a:xfrm>
            <a:off x="2010225" y="3615500"/>
            <a:ext cx="756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12px</a:t>
            </a:r>
            <a:endParaRPr b="1" sz="1800">
              <a:latin typeface="Lato"/>
              <a:ea typeface="Lato"/>
              <a:cs typeface="Lato"/>
              <a:sym typeface="Lato"/>
            </a:endParaRPr>
          </a:p>
        </p:txBody>
      </p:sp>
      <p:sp>
        <p:nvSpPr>
          <p:cNvPr id="404" name="Google Shape;404;p52"/>
          <p:cNvSpPr txBox="1"/>
          <p:nvPr/>
        </p:nvSpPr>
        <p:spPr>
          <a:xfrm>
            <a:off x="856100" y="2733025"/>
            <a:ext cx="868500" cy="34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GB" sz="1800">
                <a:latin typeface="Lato"/>
                <a:ea typeface="Lato"/>
                <a:cs typeface="Lato"/>
                <a:sym typeface="Lato"/>
              </a:rPr>
              <a:t>15px</a:t>
            </a:r>
            <a:endParaRPr b="1" sz="1800">
              <a:latin typeface="Lato"/>
              <a:ea typeface="Lato"/>
              <a:cs typeface="Lato"/>
              <a:sym typeface="Lato"/>
            </a:endParaRPr>
          </a:p>
        </p:txBody>
      </p:sp>
      <p:cxnSp>
        <p:nvCxnSpPr>
          <p:cNvPr id="405" name="Google Shape;405;p52"/>
          <p:cNvCxnSpPr/>
          <p:nvPr/>
        </p:nvCxnSpPr>
        <p:spPr>
          <a:xfrm>
            <a:off x="2704825" y="2238750"/>
            <a:ext cx="351900" cy="513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09" name="Shape 409"/>
        <p:cNvGrpSpPr/>
        <p:nvPr/>
      </p:nvGrpSpPr>
      <p:grpSpPr>
        <a:xfrm>
          <a:off x="0" y="0"/>
          <a:ext cx="0" cy="0"/>
          <a:chOff x="0" y="0"/>
          <a:chExt cx="0" cy="0"/>
        </a:xfrm>
      </p:grpSpPr>
      <p:pic>
        <p:nvPicPr>
          <p:cNvPr id="410" name="Google Shape;410;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11" name="Google Shape;411;p5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12" name="Google Shape;412;p53"/>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BOX MODELING</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1935600" y="1633150"/>
            <a:ext cx="52728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5</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15" name="Google Shape;115;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8" name="Google Shape;418;p54"/>
          <p:cNvSpPr txBox="1"/>
          <p:nvPr/>
        </p:nvSpPr>
        <p:spPr>
          <a:xfrm>
            <a:off x="792751" y="226625"/>
            <a:ext cx="7558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BORDES</a:t>
            </a:r>
            <a:endParaRPr i="1" sz="4000">
              <a:latin typeface="Anton"/>
              <a:ea typeface="Anton"/>
              <a:cs typeface="Anton"/>
              <a:sym typeface="Anton"/>
            </a:endParaRPr>
          </a:p>
        </p:txBody>
      </p:sp>
      <p:sp>
        <p:nvSpPr>
          <p:cNvPr id="419" name="Google Shape;419;p54"/>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200">
                <a:latin typeface="Anton"/>
                <a:ea typeface="Anton"/>
                <a:cs typeface="Anton"/>
                <a:sym typeface="Anton"/>
              </a:rPr>
              <a:t>Border</a:t>
            </a:r>
            <a:endParaRPr i="1" sz="2200">
              <a:latin typeface="Anton"/>
              <a:ea typeface="Anton"/>
              <a:cs typeface="Anton"/>
              <a:sym typeface="Anton"/>
            </a:endParaRPr>
          </a:p>
          <a:p>
            <a:pPr indent="0" lvl="0" marL="0" rtl="0" algn="l">
              <a:lnSpc>
                <a:spcPct val="115000"/>
              </a:lnSpc>
              <a:spcBef>
                <a:spcPts val="600"/>
              </a:spcBef>
              <a:spcAft>
                <a:spcPts val="0"/>
              </a:spcAft>
              <a:buNone/>
            </a:pPr>
            <a:r>
              <a:rPr lang="en-GB" sz="1800">
                <a:solidFill>
                  <a:schemeClr val="dk1"/>
                </a:solidFill>
                <a:latin typeface="Helvetica Neue Light"/>
                <a:ea typeface="Helvetica Neue Light"/>
                <a:cs typeface="Helvetica Neue Light"/>
                <a:sym typeface="Helvetica Neue Light"/>
              </a:rPr>
              <a:t>Las propiedades </a:t>
            </a:r>
            <a:r>
              <a:rPr i="1" lang="en-GB" sz="1800">
                <a:solidFill>
                  <a:schemeClr val="dk1"/>
                </a:solidFill>
                <a:highlight>
                  <a:srgbClr val="E0FF00"/>
                </a:highlight>
                <a:latin typeface="Helvetica Neue Light"/>
                <a:ea typeface="Helvetica Neue Light"/>
                <a:cs typeface="Helvetica Neue Light"/>
                <a:sym typeface="Helvetica Neue Light"/>
              </a:rPr>
              <a:t>border</a:t>
            </a:r>
            <a:r>
              <a:rPr i="1" lang="en-GB" sz="1800">
                <a:solidFill>
                  <a:schemeClr val="dk1"/>
                </a:solidFill>
                <a:highlight>
                  <a:srgbClr val="E0FF00"/>
                </a:highlight>
                <a:latin typeface="Helvetica Neue Light"/>
                <a:ea typeface="Helvetica Neue Light"/>
                <a:cs typeface="Helvetica Neue Light"/>
                <a:sym typeface="Helvetica Neue Light"/>
              </a:rPr>
              <a:t>-top, </a:t>
            </a:r>
            <a:r>
              <a:rPr i="1" lang="en-GB" sz="1800">
                <a:solidFill>
                  <a:schemeClr val="dk1"/>
                </a:solidFill>
                <a:highlight>
                  <a:srgbClr val="E0FF00"/>
                </a:highlight>
                <a:latin typeface="Helvetica Neue Light"/>
                <a:ea typeface="Helvetica Neue Light"/>
                <a:cs typeface="Helvetica Neue Light"/>
                <a:sym typeface="Helvetica Neue Light"/>
              </a:rPr>
              <a:t>border-</a:t>
            </a:r>
            <a:r>
              <a:rPr i="1" lang="en-GB" sz="1800">
                <a:solidFill>
                  <a:schemeClr val="dk1"/>
                </a:solidFill>
                <a:highlight>
                  <a:srgbClr val="E0FF00"/>
                </a:highlight>
                <a:latin typeface="Helvetica Neue Light"/>
                <a:ea typeface="Helvetica Neue Light"/>
                <a:cs typeface="Helvetica Neue Light"/>
                <a:sym typeface="Helvetica Neue Light"/>
              </a:rPr>
              <a:t>right, </a:t>
            </a:r>
            <a:r>
              <a:rPr i="1" lang="en-GB" sz="1800">
                <a:solidFill>
                  <a:schemeClr val="dk1"/>
                </a:solidFill>
                <a:highlight>
                  <a:srgbClr val="E0FF00"/>
                </a:highlight>
                <a:latin typeface="Helvetica Neue Light"/>
                <a:ea typeface="Helvetica Neue Light"/>
                <a:cs typeface="Helvetica Neue Light"/>
                <a:sym typeface="Helvetica Neue Light"/>
              </a:rPr>
              <a:t>border</a:t>
            </a:r>
            <a:r>
              <a:rPr i="1" lang="en-GB" sz="1800">
                <a:solidFill>
                  <a:schemeClr val="dk1"/>
                </a:solidFill>
                <a:highlight>
                  <a:srgbClr val="E0FF00"/>
                </a:highlight>
                <a:latin typeface="Helvetica Neue Light"/>
                <a:ea typeface="Helvetica Neue Light"/>
                <a:cs typeface="Helvetica Neue Light"/>
                <a:sym typeface="Helvetica Neue Light"/>
              </a:rPr>
              <a:t>-bottom, y </a:t>
            </a:r>
            <a:r>
              <a:rPr i="1" lang="en-GB" sz="1800">
                <a:solidFill>
                  <a:schemeClr val="dk1"/>
                </a:solidFill>
                <a:highlight>
                  <a:srgbClr val="E0FF00"/>
                </a:highlight>
                <a:latin typeface="Helvetica Neue Light"/>
                <a:ea typeface="Helvetica Neue Light"/>
                <a:cs typeface="Helvetica Neue Light"/>
                <a:sym typeface="Helvetica Neue Light"/>
              </a:rPr>
              <a:t>border</a:t>
            </a:r>
            <a:r>
              <a:rPr i="1" lang="en-GB" sz="1800">
                <a:solidFill>
                  <a:schemeClr val="dk1"/>
                </a:solidFill>
                <a:highlight>
                  <a:srgbClr val="E0FF00"/>
                </a:highlight>
                <a:latin typeface="Helvetica Neue Light"/>
                <a:ea typeface="Helvetica Neue Light"/>
                <a:cs typeface="Helvetica Neue Light"/>
                <a:sym typeface="Helvetica Neue Light"/>
              </a:rPr>
              <a:t>-left,</a:t>
            </a:r>
            <a:r>
              <a:rPr lang="en-GB" sz="1800">
                <a:solidFill>
                  <a:schemeClr val="dk1"/>
                </a:solidFill>
                <a:highlight>
                  <a:srgbClr val="E0FF00"/>
                </a:highlight>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se utilizan para definir los bordes de cada lado del elemento por separado.</a:t>
            </a:r>
            <a:br>
              <a:rPr lang="en-GB" sz="1800">
                <a:solidFill>
                  <a:schemeClr val="dk1"/>
                </a:solidFill>
                <a:latin typeface="Helvetica Neue Light"/>
                <a:ea typeface="Helvetica Neue Light"/>
                <a:cs typeface="Helvetica Neue Light"/>
                <a:sym typeface="Helvetica Neue Light"/>
              </a:rPr>
            </a:b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Puedes definir los 4 lados (forma abreviada “</a:t>
            </a:r>
            <a:r>
              <a:rPr i="1" lang="en-GB" sz="1800">
                <a:solidFill>
                  <a:schemeClr val="dk1"/>
                </a:solidFill>
                <a:latin typeface="Helvetica Neue Light"/>
                <a:ea typeface="Helvetica Neue Light"/>
                <a:cs typeface="Helvetica Neue Light"/>
                <a:sym typeface="Helvetica Neue Light"/>
              </a:rPr>
              <a:t>border</a:t>
            </a:r>
            <a:r>
              <a:rPr lang="en-GB" sz="1800">
                <a:solidFill>
                  <a:schemeClr val="dk1"/>
                </a:solidFill>
                <a:latin typeface="Helvetica Neue Light"/>
                <a:ea typeface="Helvetica Neue Light"/>
                <a:cs typeface="Helvetica Neue Light"/>
                <a:sym typeface="Helvetica Neue Light"/>
              </a:rPr>
              <a:t>”) o sólo aquellos que necesites.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420" name="Google Shape;420;p54"/>
          <p:cNvPicPr preferRelativeResize="0"/>
          <p:nvPr/>
        </p:nvPicPr>
        <p:blipFill>
          <a:blip r:embed="rId4">
            <a:alphaModFix/>
          </a:blip>
          <a:stretch>
            <a:fillRect/>
          </a:stretch>
        </p:blipFill>
        <p:spPr>
          <a:xfrm>
            <a:off x="4776925" y="1935450"/>
            <a:ext cx="4203401" cy="24367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6" name="Google Shape;426;p55"/>
          <p:cNvSpPr txBox="1"/>
          <p:nvPr/>
        </p:nvSpPr>
        <p:spPr>
          <a:xfrm>
            <a:off x="1092976" y="250550"/>
            <a:ext cx="75585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BORDES</a:t>
            </a:r>
            <a:endParaRPr i="1" sz="4000">
              <a:latin typeface="Anton"/>
              <a:ea typeface="Anton"/>
              <a:cs typeface="Anton"/>
              <a:sym typeface="Anton"/>
            </a:endParaRPr>
          </a:p>
        </p:txBody>
      </p:sp>
      <p:sp>
        <p:nvSpPr>
          <p:cNvPr id="427" name="Google Shape;427;p55"/>
          <p:cNvSpPr txBox="1"/>
          <p:nvPr/>
        </p:nvSpPr>
        <p:spPr>
          <a:xfrm>
            <a:off x="619700" y="1306950"/>
            <a:ext cx="4016100" cy="343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i="1" lang="en-GB" sz="2300">
                <a:latin typeface="Anton"/>
                <a:ea typeface="Anton"/>
                <a:cs typeface="Anton"/>
                <a:sym typeface="Anton"/>
              </a:rPr>
              <a:t>Nota</a:t>
            </a:r>
            <a:endParaRPr i="1" sz="2300">
              <a:latin typeface="Anton"/>
              <a:ea typeface="Anton"/>
              <a:cs typeface="Anton"/>
              <a:sym typeface="Anton"/>
            </a:endParaRPr>
          </a:p>
          <a:p>
            <a:pPr indent="0" lvl="0" marL="0" rtl="0" algn="l">
              <a:lnSpc>
                <a:spcPct val="115000"/>
              </a:lnSpc>
              <a:spcBef>
                <a:spcPts val="600"/>
              </a:spcBef>
              <a:spcAft>
                <a:spcPts val="0"/>
              </a:spcAft>
              <a:buNone/>
            </a:pPr>
            <a:r>
              <a:rPr lang="en-GB" sz="1800">
                <a:solidFill>
                  <a:schemeClr val="dk1"/>
                </a:solidFill>
                <a:latin typeface="Helvetica Neue Light"/>
                <a:ea typeface="Helvetica Neue Light"/>
                <a:cs typeface="Helvetica Neue Light"/>
                <a:sym typeface="Helvetica Neue Light"/>
              </a:rPr>
              <a:t>A diferencia de los márgenes y padding, los bordes se forman con 3 valores:</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Tipo de borde (</a:t>
            </a:r>
            <a:r>
              <a:rPr lang="en-GB" sz="1800" u="sng">
                <a:solidFill>
                  <a:schemeClr val="hlink"/>
                </a:solidFill>
                <a:latin typeface="Helvetica Neue Light"/>
                <a:ea typeface="Helvetica Neue Light"/>
                <a:cs typeface="Helvetica Neue Light"/>
                <a:sym typeface="Helvetica Neue Light"/>
                <a:hlinkClick r:id="rId4"/>
              </a:rPr>
              <a:t>border-style</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Grosor (-width).</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Color (-color).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2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highlight>
                <a:srgbClr val="FFFFFF"/>
              </a:highlight>
              <a:latin typeface="Didact Gothic"/>
              <a:ea typeface="Didact Gothic"/>
              <a:cs typeface="Didact Gothic"/>
              <a:sym typeface="Didact Gothic"/>
            </a:endParaRPr>
          </a:p>
        </p:txBody>
      </p:sp>
      <p:pic>
        <p:nvPicPr>
          <p:cNvPr id="428" name="Google Shape;428;p55"/>
          <p:cNvPicPr preferRelativeResize="0"/>
          <p:nvPr/>
        </p:nvPicPr>
        <p:blipFill>
          <a:blip r:embed="rId5">
            <a:alphaModFix/>
          </a:blip>
          <a:stretch>
            <a:fillRect/>
          </a:stretch>
        </p:blipFill>
        <p:spPr>
          <a:xfrm>
            <a:off x="4799500" y="222825"/>
            <a:ext cx="4122699" cy="443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4" name="Google Shape;434;p56"/>
          <p:cNvSpPr txBox="1"/>
          <p:nvPr/>
        </p:nvSpPr>
        <p:spPr>
          <a:xfrm>
            <a:off x="1092972" y="250540"/>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BORDES</a:t>
            </a:r>
            <a:endParaRPr i="1" sz="4000">
              <a:latin typeface="Anton"/>
              <a:ea typeface="Anton"/>
              <a:cs typeface="Anton"/>
              <a:sym typeface="Anton"/>
            </a:endParaRPr>
          </a:p>
        </p:txBody>
      </p:sp>
      <p:sp>
        <p:nvSpPr>
          <p:cNvPr id="435" name="Google Shape;435;p56"/>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500">
                <a:solidFill>
                  <a:srgbClr val="800000"/>
                </a:solidFill>
                <a:latin typeface="Consolas"/>
                <a:ea typeface="Consolas"/>
                <a:cs typeface="Consolas"/>
                <a:sym typeface="Consolas"/>
              </a:rPr>
              <a:t>div</a:t>
            </a:r>
            <a:r>
              <a:rPr lang="en-GB"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rPr lang="en-GB" sz="1500">
                <a:solidFill>
                  <a:srgbClr val="FF0000"/>
                </a:solidFill>
                <a:latin typeface="Consolas"/>
                <a:ea typeface="Consolas"/>
                <a:cs typeface="Consolas"/>
                <a:sym typeface="Consolas"/>
              </a:rPr>
              <a:t>border-top</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5px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red</a:t>
            </a:r>
            <a:r>
              <a:rPr lang="en-GB" sz="1500">
                <a:solidFill>
                  <a:schemeClr val="dk1"/>
                </a:solidFill>
                <a:latin typeface="Consolas"/>
                <a:ea typeface="Consolas"/>
                <a:cs typeface="Consolas"/>
                <a:sym typeface="Consolas"/>
              </a:rPr>
              <a:t>;	</a:t>
            </a:r>
            <a:r>
              <a:rPr lang="en-GB" sz="1500">
                <a:solidFill>
                  <a:srgbClr val="FF0000"/>
                </a:solidFill>
                <a:latin typeface="Consolas"/>
                <a:ea typeface="Consolas"/>
                <a:cs typeface="Consolas"/>
                <a:sym typeface="Consolas"/>
              </a:rPr>
              <a:t>border-right</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10px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cyan</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rPr lang="en-GB" sz="1500">
                <a:solidFill>
                  <a:srgbClr val="FF0000"/>
                </a:solidFill>
                <a:latin typeface="Consolas"/>
                <a:ea typeface="Consolas"/>
                <a:cs typeface="Consolas"/>
                <a:sym typeface="Consolas"/>
              </a:rPr>
              <a:t>border-bottom</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7px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green</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457200" rtl="0" algn="l">
              <a:lnSpc>
                <a:spcPct val="150000"/>
              </a:lnSpc>
              <a:spcBef>
                <a:spcPts val="0"/>
              </a:spcBef>
              <a:spcAft>
                <a:spcPts val="0"/>
              </a:spcAft>
              <a:buNone/>
            </a:pPr>
            <a:r>
              <a:rPr lang="en-GB" sz="1500">
                <a:solidFill>
                  <a:srgbClr val="FF0000"/>
                </a:solidFill>
                <a:latin typeface="Consolas"/>
                <a:ea typeface="Consolas"/>
                <a:cs typeface="Consolas"/>
                <a:sym typeface="Consolas"/>
              </a:rPr>
              <a:t>border-left</a:t>
            </a:r>
            <a:r>
              <a:rPr lang="en-GB" sz="1500">
                <a:solidFill>
                  <a:schemeClr val="dk1"/>
                </a:solidFill>
                <a:latin typeface="Consolas"/>
                <a:ea typeface="Consolas"/>
                <a:cs typeface="Consolas"/>
                <a:sym typeface="Consolas"/>
              </a:rPr>
              <a:t>:</a:t>
            </a:r>
            <a:r>
              <a:rPr lang="en-GB" sz="1500">
                <a:solidFill>
                  <a:srgbClr val="0451A5"/>
                </a:solidFill>
                <a:latin typeface="Consolas"/>
                <a:ea typeface="Consolas"/>
                <a:cs typeface="Consolas"/>
                <a:sym typeface="Consolas"/>
              </a:rPr>
              <a:t>solid</a:t>
            </a:r>
            <a:r>
              <a:rPr lang="en-GB" sz="1500">
                <a:solidFill>
                  <a:schemeClr val="dk1"/>
                </a:solidFill>
                <a:latin typeface="Consolas"/>
                <a:ea typeface="Consolas"/>
                <a:cs typeface="Consolas"/>
                <a:sym typeface="Consolas"/>
              </a:rPr>
              <a:t> </a:t>
            </a:r>
            <a:r>
              <a:rPr lang="en-GB" sz="1500">
                <a:solidFill>
                  <a:srgbClr val="09885A"/>
                </a:solidFill>
                <a:latin typeface="Consolas"/>
                <a:ea typeface="Consolas"/>
                <a:cs typeface="Consolas"/>
                <a:sym typeface="Consolas"/>
              </a:rPr>
              <a:t>12px</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yellow</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436" name="Google Shape;436;p56"/>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437" name="Google Shape;437;p56"/>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438" name="Google Shape;438;p56"/>
          <p:cNvSpPr txBox="1"/>
          <p:nvPr/>
        </p:nvSpPr>
        <p:spPr>
          <a:xfrm>
            <a:off x="1101907" y="4309500"/>
            <a:ext cx="7683600" cy="330600"/>
          </a:xfrm>
          <a:prstGeom prst="rect">
            <a:avLst/>
          </a:prstGeom>
          <a:solidFill>
            <a:srgbClr val="E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Valores comunes: estilo grosor color| </a:t>
            </a:r>
            <a:r>
              <a:rPr lang="en-GB" sz="1200" u="sng">
                <a:solidFill>
                  <a:schemeClr val="hlink"/>
                </a:solidFill>
                <a:latin typeface="Helvetica Neue Light"/>
                <a:ea typeface="Helvetica Neue Light"/>
                <a:cs typeface="Helvetica Neue Light"/>
                <a:sym typeface="Helvetica Neue Light"/>
                <a:hlinkClick r:id="rId4"/>
              </a:rPr>
              <a:t>Ejemplos y más información</a:t>
            </a:r>
            <a:endParaRPr sz="1200">
              <a:latin typeface="Helvetica Neue Light"/>
              <a:ea typeface="Helvetica Neue Light"/>
              <a:cs typeface="Helvetica Neue Light"/>
              <a:sym typeface="Helvetica Neue Light"/>
            </a:endParaRPr>
          </a:p>
        </p:txBody>
      </p:sp>
      <p:pic>
        <p:nvPicPr>
          <p:cNvPr id="439" name="Google Shape;439;p56"/>
          <p:cNvPicPr preferRelativeResize="0"/>
          <p:nvPr/>
        </p:nvPicPr>
        <p:blipFill>
          <a:blip r:embed="rId5">
            <a:alphaModFix/>
          </a:blip>
          <a:stretch>
            <a:fillRect/>
          </a:stretch>
        </p:blipFill>
        <p:spPr>
          <a:xfrm>
            <a:off x="4963025" y="2407325"/>
            <a:ext cx="3791426" cy="12453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43" name="Shape 443"/>
        <p:cNvGrpSpPr/>
        <p:nvPr/>
      </p:nvGrpSpPr>
      <p:grpSpPr>
        <a:xfrm>
          <a:off x="0" y="0"/>
          <a:ext cx="0" cy="0"/>
          <a:chOff x="0" y="0"/>
          <a:chExt cx="0" cy="0"/>
        </a:xfrm>
      </p:grpSpPr>
      <p:pic>
        <p:nvPicPr>
          <p:cNvPr id="444" name="Google Shape;444;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5" name="Google Shape;445;p5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46" name="Google Shape;446;p57"/>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5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DISPLAY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7" name="Google Shape;457;p59"/>
          <p:cNvSpPr txBox="1"/>
          <p:nvPr/>
        </p:nvSpPr>
        <p:spPr>
          <a:xfrm>
            <a:off x="772801" y="310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TIPOS DE ELEMENTOS</a:t>
            </a:r>
            <a:endParaRPr i="1" sz="3800">
              <a:latin typeface="Anton"/>
              <a:ea typeface="Anton"/>
              <a:cs typeface="Anton"/>
              <a:sym typeface="Anton"/>
            </a:endParaRPr>
          </a:p>
        </p:txBody>
      </p:sp>
      <p:sp>
        <p:nvSpPr>
          <p:cNvPr id="458" name="Google Shape;458;p59"/>
          <p:cNvSpPr txBox="1"/>
          <p:nvPr/>
        </p:nvSpPr>
        <p:spPr>
          <a:xfrm>
            <a:off x="339150" y="1527900"/>
            <a:ext cx="8465700" cy="3330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DFFBC"/>
              </a:buClr>
              <a:buSzPts val="1900"/>
              <a:buFont typeface="Didact Gothic"/>
              <a:buChar char="●"/>
            </a:pPr>
            <a:r>
              <a:rPr lang="en-GB" sz="1900">
                <a:latin typeface="Helvetica Neue Light"/>
                <a:ea typeface="Helvetica Neue Light"/>
                <a:cs typeface="Helvetica Neue Light"/>
                <a:sym typeface="Helvetica Neue Light"/>
              </a:rPr>
              <a:t>El estándar HTML clasifica a todos sus elementos en dos grandes grupos: </a:t>
            </a:r>
            <a:r>
              <a:rPr lang="en-GB" sz="1900">
                <a:latin typeface="Helvetica Neue Light"/>
                <a:ea typeface="Helvetica Neue Light"/>
                <a:cs typeface="Helvetica Neue Light"/>
                <a:sym typeface="Helvetica Neue Light"/>
              </a:rPr>
              <a:t>elementos </a:t>
            </a:r>
            <a:r>
              <a:rPr lang="en-GB" sz="1900">
                <a:highlight>
                  <a:srgbClr val="E0FF00"/>
                </a:highlight>
                <a:latin typeface="Helvetica Neue Light"/>
                <a:ea typeface="Helvetica Neue Light"/>
                <a:cs typeface="Helvetica Neue Light"/>
                <a:sym typeface="Helvetica Neue Light"/>
              </a:rPr>
              <a:t>en línea (</a:t>
            </a:r>
            <a:r>
              <a:rPr i="1" lang="en-GB" sz="1900">
                <a:highlight>
                  <a:srgbClr val="E0FF00"/>
                </a:highlight>
                <a:latin typeface="Helvetica Neue Light"/>
                <a:ea typeface="Helvetica Neue Light"/>
                <a:cs typeface="Helvetica Neue Light"/>
                <a:sym typeface="Helvetica Neue Light"/>
              </a:rPr>
              <a:t>inline</a:t>
            </a:r>
            <a:r>
              <a:rPr lang="en-GB" sz="1900">
                <a:highlight>
                  <a:srgbClr val="E0FF00"/>
                </a:highlight>
                <a:latin typeface="Helvetica Neue Light"/>
                <a:ea typeface="Helvetica Neue Light"/>
                <a:cs typeface="Helvetica Neue Light"/>
                <a:sym typeface="Helvetica Neue Light"/>
              </a:rPr>
              <a:t>)</a:t>
            </a:r>
            <a:r>
              <a:rPr lang="en-GB" sz="1900">
                <a:latin typeface="Helvetica Neue Light"/>
                <a:ea typeface="Helvetica Neue Light"/>
                <a:cs typeface="Helvetica Neue Light"/>
                <a:sym typeface="Helvetica Neue Light"/>
              </a:rPr>
              <a:t> y </a:t>
            </a:r>
            <a:r>
              <a:rPr lang="en-GB" sz="1900">
                <a:highlight>
                  <a:srgbClr val="E0FF00"/>
                </a:highlight>
                <a:latin typeface="Helvetica Neue Light"/>
                <a:ea typeface="Helvetica Neue Light"/>
                <a:cs typeface="Helvetica Neue Light"/>
                <a:sym typeface="Helvetica Neue Light"/>
              </a:rPr>
              <a:t>de bloque (</a:t>
            </a:r>
            <a:r>
              <a:rPr i="1" lang="en-GB" sz="1900">
                <a:highlight>
                  <a:srgbClr val="E0FF00"/>
                </a:highlight>
                <a:latin typeface="Helvetica Neue Light"/>
                <a:ea typeface="Helvetica Neue Light"/>
                <a:cs typeface="Helvetica Neue Light"/>
                <a:sym typeface="Helvetica Neue Light"/>
              </a:rPr>
              <a:t>block</a:t>
            </a:r>
            <a:r>
              <a:rPr lang="en-GB" sz="1900">
                <a:highlight>
                  <a:srgbClr val="E0FF00"/>
                </a:highlight>
                <a:latin typeface="Helvetica Neue Light"/>
                <a:ea typeface="Helvetica Neue Light"/>
                <a:cs typeface="Helvetica Neue Light"/>
                <a:sym typeface="Helvetica Neue Light"/>
              </a:rPr>
              <a:t>)</a:t>
            </a:r>
            <a:r>
              <a:rPr lang="en-GB" sz="1900">
                <a:latin typeface="Helvetica Neue Light"/>
                <a:ea typeface="Helvetica Neue Light"/>
                <a:cs typeface="Helvetica Neue Light"/>
                <a:sym typeface="Helvetica Neue Light"/>
              </a:rPr>
              <a:t>.</a:t>
            </a:r>
            <a:endParaRPr sz="1900">
              <a:latin typeface="Helvetica Neue Light"/>
              <a:ea typeface="Helvetica Neue Light"/>
              <a:cs typeface="Helvetica Neue Light"/>
              <a:sym typeface="Helvetica Neue Light"/>
            </a:endParaRPr>
          </a:p>
          <a:p>
            <a:pPr indent="-349250" lvl="0" marL="457200" rtl="0" algn="l">
              <a:lnSpc>
                <a:spcPct val="115000"/>
              </a:lnSpc>
              <a:spcBef>
                <a:spcPts val="1200"/>
              </a:spcBef>
              <a:spcAft>
                <a:spcPts val="0"/>
              </a:spcAft>
              <a:buClr>
                <a:srgbClr val="3DFFBC"/>
              </a:buClr>
              <a:buSzPts val="1900"/>
              <a:buFont typeface="Didact Gothic"/>
              <a:buChar char="●"/>
            </a:pPr>
            <a:r>
              <a:rPr lang="en-GB" sz="1900">
                <a:latin typeface="Helvetica Neue Light"/>
                <a:ea typeface="Helvetica Neue Light"/>
                <a:cs typeface="Helvetica Neue Light"/>
                <a:sym typeface="Helvetica Neue Light"/>
              </a:rPr>
              <a:t>Los elementos de bloque siempre empiezan en una nueva línea, y ocupan todo el espacio disponible hasta el final de la misma (100%). </a:t>
            </a:r>
            <a:endParaRPr sz="1900">
              <a:latin typeface="Helvetica Neue Light"/>
              <a:ea typeface="Helvetica Neue Light"/>
              <a:cs typeface="Helvetica Neue Light"/>
              <a:sym typeface="Helvetica Neue Light"/>
            </a:endParaRPr>
          </a:p>
          <a:p>
            <a:pPr indent="-349250" lvl="0" marL="457200" rtl="0" algn="l">
              <a:lnSpc>
                <a:spcPct val="115000"/>
              </a:lnSpc>
              <a:spcBef>
                <a:spcPts val="1200"/>
              </a:spcBef>
              <a:spcAft>
                <a:spcPts val="1200"/>
              </a:spcAft>
              <a:buClr>
                <a:srgbClr val="3DFFBC"/>
              </a:buClr>
              <a:buSzPts val="1900"/>
              <a:buFont typeface="Didact Gothic"/>
              <a:buChar char="●"/>
            </a:pPr>
            <a:r>
              <a:rPr lang="en-GB" sz="1900">
                <a:latin typeface="Helvetica Neue Light"/>
                <a:ea typeface="Helvetica Neue Light"/>
                <a:cs typeface="Helvetica Neue Light"/>
                <a:sym typeface="Helvetica Neue Light"/>
              </a:rPr>
              <a:t>Por otra parte, los elementos en línea no empiezan necesariamente en nueva línea y sólo ocupan el espacio necesario para mostrar sus contenidos.</a:t>
            </a:r>
            <a:endParaRPr sz="1900">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4" name="Google Shape;464;p60"/>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TIPOS DE ELEMENTOS</a:t>
            </a:r>
            <a:endParaRPr i="1" sz="3800">
              <a:latin typeface="Anton"/>
              <a:ea typeface="Anton"/>
              <a:cs typeface="Anton"/>
              <a:sym typeface="Anton"/>
            </a:endParaRPr>
          </a:p>
        </p:txBody>
      </p:sp>
      <p:pic>
        <p:nvPicPr>
          <p:cNvPr id="465" name="Google Shape;465;p60"/>
          <p:cNvPicPr preferRelativeResize="0"/>
          <p:nvPr/>
        </p:nvPicPr>
        <p:blipFill>
          <a:blip r:embed="rId4">
            <a:alphaModFix/>
          </a:blip>
          <a:stretch>
            <a:fillRect/>
          </a:stretch>
        </p:blipFill>
        <p:spPr>
          <a:xfrm>
            <a:off x="1637125" y="1451325"/>
            <a:ext cx="5756500" cy="31459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1" name="Google Shape;471;p61"/>
          <p:cNvSpPr txBox="1"/>
          <p:nvPr/>
        </p:nvSpPr>
        <p:spPr>
          <a:xfrm>
            <a:off x="726050" y="1319275"/>
            <a:ext cx="7856400" cy="3137700"/>
          </a:xfrm>
          <a:prstGeom prst="rect">
            <a:avLst/>
          </a:prstGeom>
          <a:noFill/>
          <a:ln>
            <a:noFill/>
          </a:ln>
        </p:spPr>
        <p:txBody>
          <a:bodyPr anchorCtr="0" anchor="t" bIns="91425" lIns="91425" spcFirstLastPara="1" rIns="91425" wrap="square" tIns="91425">
            <a:noAutofit/>
          </a:bodyPr>
          <a:lstStyle/>
          <a:p>
            <a:pPr indent="-342900" lvl="0" marL="457200" rtl="0" algn="l">
              <a:lnSpc>
                <a:spcPct val="125000"/>
              </a:lnSpc>
              <a:spcBef>
                <a:spcPts val="1800"/>
              </a:spcBef>
              <a:spcAft>
                <a:spcPts val="0"/>
              </a:spcAft>
              <a:buClr>
                <a:srgbClr val="3CEFAB"/>
              </a:buClr>
              <a:buSzPts val="1800"/>
              <a:buFont typeface="Didact Gothic"/>
              <a:buChar char="●"/>
            </a:pPr>
            <a:r>
              <a:rPr lang="en-GB" sz="2000">
                <a:solidFill>
                  <a:schemeClr val="dk1"/>
                </a:solidFill>
                <a:latin typeface="Helvetica Neue Light"/>
                <a:ea typeface="Helvetica Neue Light"/>
                <a:cs typeface="Helvetica Neue Light"/>
                <a:sym typeface="Helvetica Neue Light"/>
              </a:rPr>
              <a:t>Los elementos </a:t>
            </a:r>
            <a:r>
              <a:rPr lang="en-GB" sz="2000">
                <a:solidFill>
                  <a:schemeClr val="dk1"/>
                </a:solidFill>
                <a:highlight>
                  <a:srgbClr val="E0FF00"/>
                </a:highlight>
                <a:latin typeface="Helvetica Neue Light"/>
                <a:ea typeface="Helvetica Neue Light"/>
                <a:cs typeface="Helvetica Neue Light"/>
                <a:sym typeface="Helvetica Neue Light"/>
              </a:rPr>
              <a:t>en línea</a:t>
            </a:r>
            <a:r>
              <a:rPr lang="en-GB" sz="2000">
                <a:solidFill>
                  <a:schemeClr val="dk1"/>
                </a:solidFill>
                <a:latin typeface="Helvetica Neue Light"/>
                <a:ea typeface="Helvetica Neue Light"/>
                <a:cs typeface="Helvetica Neue Light"/>
                <a:sym typeface="Helvetica Neue Light"/>
              </a:rPr>
              <a:t> definidos por HTML son aquellos que se usan para marcar texto, imágenes y formularios. </a:t>
            </a:r>
            <a:br>
              <a:rPr lang="en-GB" sz="2000">
                <a:solidFill>
                  <a:schemeClr val="dk1"/>
                </a:solidFill>
                <a:latin typeface="Helvetica Neue Light"/>
                <a:ea typeface="Helvetica Neue Light"/>
                <a:cs typeface="Helvetica Neue Light"/>
                <a:sym typeface="Helvetica Neue Light"/>
              </a:rPr>
            </a:br>
            <a:r>
              <a:rPr lang="en-GB" sz="1600" u="sng">
                <a:solidFill>
                  <a:schemeClr val="hlink"/>
                </a:solidFill>
                <a:latin typeface="Helvetica Neue Light"/>
                <a:ea typeface="Helvetica Neue Light"/>
                <a:cs typeface="Helvetica Neue Light"/>
                <a:sym typeface="Helvetica Neue Light"/>
                <a:hlinkClick r:id="rId4"/>
              </a:rPr>
              <a:t>Ver listado de etiquetas de “en línea”</a:t>
            </a:r>
            <a:r>
              <a:rPr lang="en-GB"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CEFAB"/>
              </a:buClr>
              <a:buSzPts val="1800"/>
              <a:buFont typeface="Didact Gothic"/>
              <a:buChar char="●"/>
            </a:pPr>
            <a:r>
              <a:rPr lang="en-GB" sz="2000">
                <a:solidFill>
                  <a:schemeClr val="dk1"/>
                </a:solidFill>
                <a:latin typeface="Helvetica Neue Light"/>
                <a:ea typeface="Helvetica Neue Light"/>
                <a:cs typeface="Helvetica Neue Light"/>
                <a:sym typeface="Helvetica Neue Light"/>
              </a:rPr>
              <a:t>Los elementos </a:t>
            </a:r>
            <a:r>
              <a:rPr lang="en-GB" sz="2000">
                <a:solidFill>
                  <a:schemeClr val="dk1"/>
                </a:solidFill>
                <a:highlight>
                  <a:srgbClr val="E0FF00"/>
                </a:highlight>
                <a:latin typeface="Helvetica Neue Light"/>
                <a:ea typeface="Helvetica Neue Light"/>
                <a:cs typeface="Helvetica Neue Light"/>
                <a:sym typeface="Helvetica Neue Light"/>
              </a:rPr>
              <a:t>de bloque</a:t>
            </a:r>
            <a:r>
              <a:rPr lang="en-GB" sz="2000">
                <a:solidFill>
                  <a:schemeClr val="dk1"/>
                </a:solidFill>
                <a:latin typeface="Helvetica Neue Light"/>
                <a:ea typeface="Helvetica Neue Light"/>
                <a:cs typeface="Helvetica Neue Light"/>
                <a:sym typeface="Helvetica Neue Light"/>
              </a:rPr>
              <a:t> definidos por HTML se utilizan para marcar estructura (división de información/código) </a:t>
            </a:r>
            <a:br>
              <a:rPr lang="en-GB" sz="2000">
                <a:solidFill>
                  <a:schemeClr val="dk1"/>
                </a:solidFill>
                <a:latin typeface="Helvetica Neue Light"/>
                <a:ea typeface="Helvetica Neue Light"/>
                <a:cs typeface="Helvetica Neue Light"/>
                <a:sym typeface="Helvetica Neue Light"/>
              </a:rPr>
            </a:br>
            <a:r>
              <a:rPr lang="en-GB" sz="1600" u="sng">
                <a:solidFill>
                  <a:schemeClr val="hlink"/>
                </a:solidFill>
                <a:latin typeface="Helvetica Neue Light"/>
                <a:ea typeface="Helvetica Neue Light"/>
                <a:cs typeface="Helvetica Neue Light"/>
                <a:sym typeface="Helvetica Neue Light"/>
                <a:hlinkClick r:id="rId5"/>
              </a:rPr>
              <a:t>Ver listado de etiquetas de en bloque</a:t>
            </a:r>
            <a:endParaRPr sz="16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200"/>
              </a:spcBef>
              <a:spcAft>
                <a:spcPts val="1200"/>
              </a:spcAft>
              <a:buNone/>
            </a:pPr>
            <a:r>
              <a:t/>
            </a:r>
            <a:endParaRPr sz="2000">
              <a:solidFill>
                <a:srgbClr val="24292E"/>
              </a:solidFill>
              <a:latin typeface="Didact Gothic"/>
              <a:ea typeface="Didact Gothic"/>
              <a:cs typeface="Didact Gothic"/>
              <a:sym typeface="Didact Gothic"/>
            </a:endParaRPr>
          </a:p>
        </p:txBody>
      </p:sp>
      <p:sp>
        <p:nvSpPr>
          <p:cNvPr id="472" name="Google Shape;472;p61"/>
          <p:cNvSpPr txBox="1"/>
          <p:nvPr/>
        </p:nvSpPr>
        <p:spPr>
          <a:xfrm>
            <a:off x="726051" y="27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TIPOS DE ELEMENTOS</a:t>
            </a:r>
            <a:endParaRPr i="1" sz="3800">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8" name="Google Shape;478;p62"/>
          <p:cNvSpPr txBox="1"/>
          <p:nvPr/>
        </p:nvSpPr>
        <p:spPr>
          <a:xfrm>
            <a:off x="1217850" y="1246075"/>
            <a:ext cx="6708300" cy="33141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1800"/>
              </a:spcBef>
              <a:spcAft>
                <a:spcPts val="0"/>
              </a:spcAft>
              <a:buNone/>
            </a:pPr>
            <a:r>
              <a:rPr lang="en-GB" sz="1800">
                <a:solidFill>
                  <a:schemeClr val="dk1"/>
                </a:solidFill>
                <a:latin typeface="Helvetica Neue Light"/>
                <a:ea typeface="Helvetica Neue Light"/>
                <a:cs typeface="Helvetica Neue Light"/>
                <a:sym typeface="Helvetica Neue Light"/>
              </a:rPr>
              <a:t>Se encarga de definir </a:t>
            </a:r>
            <a:r>
              <a:rPr b="1" lang="en-GB" sz="1800">
                <a:solidFill>
                  <a:schemeClr val="dk1"/>
                </a:solidFill>
                <a:latin typeface="Helvetica Neue"/>
                <a:ea typeface="Helvetica Neue"/>
                <a:cs typeface="Helvetica Neue"/>
                <a:sym typeface="Helvetica Neue"/>
              </a:rPr>
              <a:t>cómo se ve un elemento HTML</a:t>
            </a:r>
            <a:r>
              <a:rPr lang="en-GB" sz="1800">
                <a:solidFill>
                  <a:schemeClr val="dk1"/>
                </a:solidFill>
                <a:latin typeface="Helvetica Neue Light"/>
                <a:ea typeface="Helvetica Neue Light"/>
                <a:cs typeface="Helvetica Neue Light"/>
                <a:sym typeface="Helvetica Neue Light"/>
              </a:rPr>
              <a:t>. Los dos comportamientos más importantes son: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DFFBC"/>
              </a:buClr>
              <a:buSzPts val="1800"/>
              <a:buFont typeface="Didact Gothic"/>
              <a:buChar char="●"/>
            </a:pPr>
            <a:r>
              <a:rPr lang="en-GB" sz="1800">
                <a:solidFill>
                  <a:schemeClr val="dk1"/>
                </a:solidFill>
                <a:latin typeface="Helvetica Neue Light"/>
                <a:ea typeface="Helvetica Neue Light"/>
                <a:cs typeface="Helvetica Neue Light"/>
                <a:sym typeface="Helvetica Neue Light"/>
              </a:rPr>
              <a:t>Pasar un elemento de bloque a uno de </a:t>
            </a:r>
            <a:r>
              <a:rPr lang="en-GB" sz="1800">
                <a:solidFill>
                  <a:schemeClr val="dk1"/>
                </a:solidFill>
                <a:latin typeface="Helvetica Neue Light"/>
                <a:ea typeface="Helvetica Neue Light"/>
                <a:cs typeface="Helvetica Neue Light"/>
                <a:sym typeface="Helvetica Neue Light"/>
              </a:rPr>
              <a:t>línea</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0"/>
              </a:spcBef>
              <a:spcAft>
                <a:spcPts val="0"/>
              </a:spcAft>
              <a:buClr>
                <a:srgbClr val="3DFFBC"/>
              </a:buClr>
              <a:buSzPts val="1800"/>
              <a:buFont typeface="Didact Gothic"/>
              <a:buChar char="●"/>
            </a:pPr>
            <a:r>
              <a:rPr lang="en-GB" sz="1800">
                <a:solidFill>
                  <a:schemeClr val="dk1"/>
                </a:solidFill>
                <a:latin typeface="Helvetica Neue Light"/>
                <a:ea typeface="Helvetica Neue Light"/>
                <a:cs typeface="Helvetica Neue Light"/>
                <a:sym typeface="Helvetica Neue Light"/>
              </a:rPr>
              <a:t>Pasar un elemento de línea a uno de bloque.</a:t>
            </a:r>
            <a:endParaRPr sz="1800">
              <a:solidFill>
                <a:schemeClr val="dk1"/>
              </a:solidFill>
              <a:latin typeface="Helvetica Neue Light"/>
              <a:ea typeface="Helvetica Neue Light"/>
              <a:cs typeface="Helvetica Neue Light"/>
              <a:sym typeface="Helvetica Neue Light"/>
            </a:endParaRPr>
          </a:p>
          <a:p>
            <a:pPr indent="0" lvl="0" marL="0" rtl="0" algn="ctr">
              <a:lnSpc>
                <a:spcPct val="125000"/>
              </a:lnSpc>
              <a:spcBef>
                <a:spcPts val="1800"/>
              </a:spcBef>
              <a:spcAft>
                <a:spcPts val="0"/>
              </a:spcAft>
              <a:buNone/>
            </a:pPr>
            <a:r>
              <a:rPr lang="en-GB" sz="1800">
                <a:solidFill>
                  <a:schemeClr val="dk1"/>
                </a:solidFill>
                <a:latin typeface="Helvetica Neue Light"/>
                <a:ea typeface="Helvetica Neue Light"/>
                <a:cs typeface="Helvetica Neue Light"/>
                <a:sym typeface="Helvetica Neue Light"/>
              </a:rPr>
              <a:t>Eso se hace con los valores </a:t>
            </a:r>
            <a:r>
              <a:rPr i="1" lang="en-GB" sz="1800">
                <a:solidFill>
                  <a:schemeClr val="dk1"/>
                </a:solidFill>
                <a:highlight>
                  <a:srgbClr val="E0FF00"/>
                </a:highlight>
                <a:latin typeface="Helvetica Neue Light"/>
                <a:ea typeface="Helvetica Neue Light"/>
                <a:cs typeface="Helvetica Neue Light"/>
                <a:sym typeface="Helvetica Neue Light"/>
              </a:rPr>
              <a:t>block </a:t>
            </a:r>
            <a:r>
              <a:rPr lang="en-GB" sz="1800">
                <a:solidFill>
                  <a:schemeClr val="dk1"/>
                </a:solidFill>
                <a:latin typeface="Helvetica Neue Light"/>
                <a:ea typeface="Helvetica Neue Light"/>
                <a:cs typeface="Helvetica Neue Light"/>
                <a:sym typeface="Helvetica Neue Light"/>
              </a:rPr>
              <a:t>e </a:t>
            </a:r>
            <a:r>
              <a:rPr i="1" lang="en-GB" sz="1800">
                <a:solidFill>
                  <a:schemeClr val="dk1"/>
                </a:solidFill>
                <a:highlight>
                  <a:srgbClr val="E0FF00"/>
                </a:highlight>
                <a:latin typeface="Helvetica Neue Light"/>
                <a:ea typeface="Helvetica Neue Light"/>
                <a:cs typeface="Helvetica Neue Light"/>
                <a:sym typeface="Helvetica Neue Light"/>
              </a:rPr>
              <a:t>inline </a:t>
            </a:r>
            <a:r>
              <a:rPr lang="en-GB" sz="1800">
                <a:solidFill>
                  <a:schemeClr val="dk1"/>
                </a:solidFill>
                <a:latin typeface="Helvetica Neue Light"/>
                <a:ea typeface="Helvetica Neue Light"/>
                <a:cs typeface="Helvetica Neue Light"/>
                <a:sym typeface="Helvetica Neue Light"/>
              </a:rPr>
              <a:t>respectivamente: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1800"/>
              </a:spcBef>
              <a:spcAft>
                <a:spcPts val="0"/>
              </a:spcAft>
              <a:buClr>
                <a:srgbClr val="3DFFBC"/>
              </a:buClr>
              <a:buSzPts val="1800"/>
              <a:buFont typeface="Didact Gothic"/>
              <a:buChar char="●"/>
            </a:pPr>
            <a:r>
              <a:rPr b="1" i="1" lang="en-GB" sz="1800">
                <a:solidFill>
                  <a:schemeClr val="dk1"/>
                </a:solidFill>
                <a:latin typeface="Helvetica Neue"/>
                <a:ea typeface="Helvetica Neue"/>
                <a:cs typeface="Helvetica Neue"/>
                <a:sym typeface="Helvetica Neue"/>
              </a:rPr>
              <a:t>block</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Light"/>
                <a:ea typeface="Helvetica Neue Light"/>
                <a:cs typeface="Helvetica Neue Light"/>
                <a:sym typeface="Helvetica Neue Light"/>
              </a:rPr>
              <a:t> convierte el elemento en uno de bloque.</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25000"/>
              </a:lnSpc>
              <a:spcBef>
                <a:spcPts val="0"/>
              </a:spcBef>
              <a:spcAft>
                <a:spcPts val="0"/>
              </a:spcAft>
              <a:buClr>
                <a:srgbClr val="3DFFBC"/>
              </a:buClr>
              <a:buSzPts val="1800"/>
              <a:buFont typeface="Didact Gothic"/>
              <a:buChar char="●"/>
            </a:pPr>
            <a:r>
              <a:rPr b="1" i="1" lang="en-GB" sz="1800">
                <a:solidFill>
                  <a:schemeClr val="dk1"/>
                </a:solidFill>
                <a:latin typeface="Helvetica Neue"/>
                <a:ea typeface="Helvetica Neue"/>
                <a:cs typeface="Helvetica Neue"/>
                <a:sym typeface="Helvetica Neue"/>
              </a:rPr>
              <a:t>Inline</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Light"/>
                <a:ea typeface="Helvetica Neue Light"/>
                <a:cs typeface="Helvetica Neue Light"/>
                <a:sym typeface="Helvetica Neue Light"/>
              </a:rPr>
              <a:t> transforma el elemento en uno de línea.</a:t>
            </a:r>
            <a:endParaRPr sz="1800">
              <a:solidFill>
                <a:schemeClr val="dk1"/>
              </a:solidFill>
              <a:latin typeface="Helvetica Neue Light"/>
              <a:ea typeface="Helvetica Neue Light"/>
              <a:cs typeface="Helvetica Neue Light"/>
              <a:sym typeface="Helvetica Neue Light"/>
            </a:endParaRPr>
          </a:p>
        </p:txBody>
      </p:sp>
      <p:sp>
        <p:nvSpPr>
          <p:cNvPr id="479" name="Google Shape;479;p62"/>
          <p:cNvSpPr txBox="1"/>
          <p:nvPr/>
        </p:nvSpPr>
        <p:spPr>
          <a:xfrm>
            <a:off x="1453047" y="1984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5" name="Google Shape;485;p63"/>
          <p:cNvSpPr txBox="1"/>
          <p:nvPr/>
        </p:nvSpPr>
        <p:spPr>
          <a:xfrm>
            <a:off x="1453047" y="2701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graphicFrame>
        <p:nvGraphicFramePr>
          <p:cNvPr id="486" name="Google Shape;486;p63"/>
          <p:cNvGraphicFramePr/>
          <p:nvPr/>
        </p:nvGraphicFramePr>
        <p:xfrm>
          <a:off x="1342013" y="1483025"/>
          <a:ext cx="3000000" cy="3000000"/>
        </p:xfrm>
        <a:graphic>
          <a:graphicData uri="http://schemas.openxmlformats.org/drawingml/2006/table">
            <a:tbl>
              <a:tblPr>
                <a:noFill/>
                <a:tableStyleId>{4AFCB71A-0328-46E1-8B5C-99B355693185}</a:tableStyleId>
              </a:tblPr>
              <a:tblGrid>
                <a:gridCol w="2777600"/>
              </a:tblGrid>
              <a:tr h="2404325">
                <a:tc>
                  <a:txBody>
                    <a:bodyPr/>
                    <a:lstStyle/>
                    <a:p>
                      <a:pPr indent="0" lvl="0" marL="0" rtl="0" algn="l">
                        <a:spcBef>
                          <a:spcPts val="0"/>
                        </a:spcBef>
                        <a:spcAft>
                          <a:spcPts val="0"/>
                        </a:spcAft>
                        <a:buNone/>
                      </a:pP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p</a:t>
                      </a:r>
                      <a:r>
                        <a:rPr lang="en-GB">
                          <a:solidFill>
                            <a:srgbClr val="D9D9D9"/>
                          </a:solidFill>
                          <a:latin typeface="Consolas"/>
                          <a:ea typeface="Consolas"/>
                          <a:cs typeface="Consolas"/>
                          <a:sym typeface="Consolas"/>
                        </a:rPr>
                        <a:t>&gt;Lorem ipsum dolor sit amet, consectetur adipisicing elit. &lt;</a:t>
                      </a:r>
                      <a:r>
                        <a:rPr lang="en-GB">
                          <a:solidFill>
                            <a:srgbClr val="E06666"/>
                          </a:solidFill>
                          <a:latin typeface="Consolas"/>
                          <a:ea typeface="Consolas"/>
                          <a:cs typeface="Consolas"/>
                          <a:sym typeface="Consolas"/>
                        </a:rPr>
                        <a:t>span</a:t>
                      </a:r>
                      <a:r>
                        <a:rPr lang="en-GB">
                          <a:solidFill>
                            <a:srgbClr val="D9D9D9"/>
                          </a:solidFill>
                          <a:latin typeface="Consolas"/>
                          <a:ea typeface="Consolas"/>
                          <a:cs typeface="Consolas"/>
                          <a:sym typeface="Consolas"/>
                        </a:rPr>
                        <a:t>&gt;Laudantium &lt;/</a:t>
                      </a:r>
                      <a:r>
                        <a:rPr lang="en-GB">
                          <a:solidFill>
                            <a:srgbClr val="E06666"/>
                          </a:solidFill>
                          <a:latin typeface="Consolas"/>
                          <a:ea typeface="Consolas"/>
                          <a:cs typeface="Consolas"/>
                          <a:sym typeface="Consolas"/>
                        </a:rPr>
                        <a:t>span</a:t>
                      </a:r>
                      <a:r>
                        <a:rPr lang="en-GB">
                          <a:solidFill>
                            <a:srgbClr val="D9D9D9"/>
                          </a:solidFill>
                          <a:latin typeface="Consolas"/>
                          <a:ea typeface="Consolas"/>
                          <a:cs typeface="Consolas"/>
                          <a:sym typeface="Consolas"/>
                        </a:rPr>
                        <a:t>&gt; perspiciatis itaque veritatis ea fugit qui.</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p</a:t>
                      </a:r>
                      <a:r>
                        <a:rPr lang="en-GB">
                          <a:solidFill>
                            <a:srgbClr val="D9D9D9"/>
                          </a:solidFill>
                          <a:latin typeface="Consolas"/>
                          <a:ea typeface="Consolas"/>
                          <a:cs typeface="Consolas"/>
                          <a:sym typeface="Consolas"/>
                        </a:rPr>
                        <a:t>&gt;</a:t>
                      </a:r>
                      <a:endParaRPr>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487" name="Google Shape;487;p63"/>
          <p:cNvGraphicFramePr/>
          <p:nvPr/>
        </p:nvGraphicFramePr>
        <p:xfrm>
          <a:off x="4266750" y="1483025"/>
          <a:ext cx="3000000" cy="3000000"/>
        </p:xfrm>
        <a:graphic>
          <a:graphicData uri="http://schemas.openxmlformats.org/drawingml/2006/table">
            <a:tbl>
              <a:tblPr>
                <a:noFill/>
                <a:tableStyleId>{4AFCB71A-0328-46E1-8B5C-99B355693185}</a:tableStyleId>
              </a:tblPr>
              <a:tblGrid>
                <a:gridCol w="3535225"/>
              </a:tblGrid>
              <a:tr h="2404325">
                <a:tc>
                  <a:txBody>
                    <a:bodyPr/>
                    <a:lstStyle/>
                    <a:p>
                      <a:pPr indent="0" lvl="0" marL="0" rtl="0" algn="l">
                        <a:spcBef>
                          <a:spcPts val="0"/>
                        </a:spcBef>
                        <a:spcAft>
                          <a:spcPts val="0"/>
                        </a:spcAft>
                        <a:buNone/>
                      </a:pPr>
                      <a:r>
                        <a:rPr lang="en-GB">
                          <a:solidFill>
                            <a:srgbClr val="E06666"/>
                          </a:solidFill>
                          <a:latin typeface="Consolas"/>
                          <a:ea typeface="Consolas"/>
                          <a:cs typeface="Consolas"/>
                          <a:sym typeface="Consolas"/>
                        </a:rPr>
                        <a:t>p</a:t>
                      </a:r>
                      <a:r>
                        <a:rPr lang="en-GB">
                          <a:solidFill>
                            <a:srgbClr val="FF9900"/>
                          </a:solidFill>
                          <a:latin typeface="Consolas"/>
                          <a:ea typeface="Consolas"/>
                          <a:cs typeface="Consolas"/>
                          <a:sym typeface="Consolas"/>
                        </a:rPr>
                        <a:t> </a:t>
                      </a:r>
                      <a:r>
                        <a:rPr lang="en-GB">
                          <a:solidFill>
                            <a:srgbClr val="D9D9D9"/>
                          </a:solidFill>
                          <a:latin typeface="Consolas"/>
                          <a:ea typeface="Consolas"/>
                          <a:cs typeface="Consolas"/>
                          <a:sym typeface="Consolas"/>
                        </a:rPr>
                        <a:t>{</a:t>
                      </a:r>
                      <a:r>
                        <a:rPr lang="en-GB">
                          <a:solidFill>
                            <a:srgbClr val="999999"/>
                          </a:solidFill>
                          <a:latin typeface="Consolas"/>
                          <a:ea typeface="Consolas"/>
                          <a:cs typeface="Consolas"/>
                          <a:sym typeface="Consolas"/>
                        </a:rPr>
                        <a:t>/*es un elemento en bloque que </a:t>
                      </a:r>
                      <a:r>
                        <a:rPr lang="en-GB">
                          <a:solidFill>
                            <a:srgbClr val="999999"/>
                          </a:solidFill>
                          <a:latin typeface="Consolas"/>
                          <a:ea typeface="Consolas"/>
                          <a:cs typeface="Consolas"/>
                          <a:sym typeface="Consolas"/>
                        </a:rPr>
                        <a:t>convierto </a:t>
                      </a:r>
                      <a:r>
                        <a:rPr lang="en-GB">
                          <a:solidFill>
                            <a:srgbClr val="999999"/>
                          </a:solidFill>
                          <a:latin typeface="Consolas"/>
                          <a:ea typeface="Consolas"/>
                          <a:cs typeface="Consolas"/>
                          <a:sym typeface="Consolas"/>
                        </a:rPr>
                        <a:t> en línea*/</a:t>
                      </a:r>
                      <a:endParaRPr>
                        <a:solidFill>
                          <a:srgbClr val="99999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a:t>
                      </a:r>
                      <a:r>
                        <a:rPr lang="en-GB">
                          <a:solidFill>
                            <a:srgbClr val="D9D9D9"/>
                          </a:solidFill>
                          <a:latin typeface="Consolas"/>
                          <a:ea typeface="Consolas"/>
                          <a:cs typeface="Consolas"/>
                          <a:sym typeface="Consolas"/>
                        </a:rPr>
                        <a:t>display: </a:t>
                      </a:r>
                      <a:r>
                        <a:rPr lang="en-GB">
                          <a:solidFill>
                            <a:srgbClr val="FF9900"/>
                          </a:solidFill>
                          <a:latin typeface="Consolas"/>
                          <a:ea typeface="Consolas"/>
                          <a:cs typeface="Consolas"/>
                          <a:sym typeface="Consolas"/>
                        </a:rPr>
                        <a:t>inline</a:t>
                      </a:r>
                      <a:r>
                        <a:rPr lang="en-GB">
                          <a:solidFill>
                            <a:srgbClr val="D9D9D9"/>
                          </a:solidFill>
                          <a:latin typeface="Consolas"/>
                          <a:ea typeface="Consolas"/>
                          <a:cs typeface="Consolas"/>
                          <a:sym typeface="Consolas"/>
                        </a:rPr>
                        <a:t>;</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yellow</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E06666"/>
                          </a:solidFill>
                          <a:latin typeface="Consolas"/>
                          <a:ea typeface="Consolas"/>
                          <a:cs typeface="Consolas"/>
                          <a:sym typeface="Consolas"/>
                        </a:rPr>
                        <a:t>span</a:t>
                      </a:r>
                      <a:r>
                        <a:rPr lang="en-GB">
                          <a:solidFill>
                            <a:srgbClr val="D9D9D9"/>
                          </a:solidFill>
                          <a:latin typeface="Consolas"/>
                          <a:ea typeface="Consolas"/>
                          <a:cs typeface="Consolas"/>
                          <a:sym typeface="Consolas"/>
                        </a:rPr>
                        <a:t> {</a:t>
                      </a:r>
                      <a:r>
                        <a:rPr lang="en-GB">
                          <a:solidFill>
                            <a:srgbClr val="999999"/>
                          </a:solidFill>
                          <a:latin typeface="Consolas"/>
                          <a:ea typeface="Consolas"/>
                          <a:cs typeface="Consolas"/>
                          <a:sym typeface="Consolas"/>
                        </a:rPr>
                        <a:t>/*es un elemento en línea que convierto en bloque*/</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a:t>
                      </a:r>
                      <a:r>
                        <a:rPr lang="en-GB">
                          <a:solidFill>
                            <a:srgbClr val="D9D9D9"/>
                          </a:solidFill>
                          <a:latin typeface="Consolas"/>
                          <a:ea typeface="Consolas"/>
                          <a:cs typeface="Consolas"/>
                          <a:sym typeface="Consolas"/>
                        </a:rPr>
                        <a:t>display: </a:t>
                      </a:r>
                      <a:r>
                        <a:rPr lang="en-GB">
                          <a:solidFill>
                            <a:srgbClr val="FF9900"/>
                          </a:solidFill>
                          <a:latin typeface="Consolas"/>
                          <a:ea typeface="Consolas"/>
                          <a:cs typeface="Consolas"/>
                          <a:sym typeface="Consolas"/>
                        </a:rPr>
                        <a:t>block</a:t>
                      </a:r>
                      <a:r>
                        <a:rPr lang="en-GB">
                          <a:solidFill>
                            <a:srgbClr val="D9D9D9"/>
                          </a:solidFill>
                          <a:latin typeface="Consolas"/>
                          <a:ea typeface="Consolas"/>
                          <a:cs typeface="Consolas"/>
                          <a:sym typeface="Consolas"/>
                        </a:rPr>
                        <a:t>;</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grey</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488" name="Google Shape;488;p63"/>
          <p:cNvSpPr txBox="1"/>
          <p:nvPr/>
        </p:nvSpPr>
        <p:spPr>
          <a:xfrm>
            <a:off x="684650" y="1483025"/>
            <a:ext cx="5814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HTML</a:t>
            </a:r>
            <a:endParaRPr>
              <a:latin typeface="Helvetica Neue"/>
              <a:ea typeface="Helvetica Neue"/>
              <a:cs typeface="Helvetica Neue"/>
              <a:sym typeface="Helvetica Neue"/>
            </a:endParaRPr>
          </a:p>
        </p:txBody>
      </p:sp>
      <p:sp>
        <p:nvSpPr>
          <p:cNvPr id="489" name="Google Shape;489;p63"/>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CSS</a:t>
            </a:r>
            <a:endParaRPr>
              <a:latin typeface="Helvetica Neue"/>
              <a:ea typeface="Helvetica Neue"/>
              <a:cs typeface="Helvetica Neue"/>
              <a:sym typeface="Helvetica Neue"/>
            </a:endParaRPr>
          </a:p>
        </p:txBody>
      </p:sp>
      <p:sp>
        <p:nvSpPr>
          <p:cNvPr id="490" name="Google Shape;490;p63"/>
          <p:cNvSpPr txBox="1"/>
          <p:nvPr/>
        </p:nvSpPr>
        <p:spPr>
          <a:xfrm>
            <a:off x="1342025" y="4039325"/>
            <a:ext cx="6360000" cy="84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Con este ejemplo podemos verificar cómo modifico el display </a:t>
            </a:r>
            <a:br>
              <a:rPr lang="en-GB" sz="1800">
                <a:solidFill>
                  <a:schemeClr val="dk1"/>
                </a:solidFill>
                <a:latin typeface="Helvetica Neue Light"/>
                <a:ea typeface="Helvetica Neue Light"/>
                <a:cs typeface="Helvetica Neue Light"/>
                <a:sym typeface="Helvetica Neue Light"/>
              </a:rPr>
            </a:br>
            <a:r>
              <a:rPr lang="en-GB" sz="1800">
                <a:solidFill>
                  <a:schemeClr val="dk1"/>
                </a:solidFill>
                <a:latin typeface="Helvetica Neue Light"/>
                <a:ea typeface="Helvetica Neue Light"/>
                <a:cs typeface="Helvetica Neue Light"/>
                <a:sym typeface="Helvetica Neue Light"/>
              </a:rPr>
              <a:t>de las etiquetas, puedes probar más </a:t>
            </a:r>
            <a:r>
              <a:rPr lang="en-GB" sz="1800" u="sng">
                <a:solidFill>
                  <a:schemeClr val="hlink"/>
                </a:solidFill>
                <a:latin typeface="Helvetica Neue Light"/>
                <a:ea typeface="Helvetica Neue Light"/>
                <a:cs typeface="Helvetica Neue Light"/>
                <a:sym typeface="Helvetica Neue Light"/>
                <a:hlinkClick r:id="rId4"/>
              </a:rPr>
              <a:t>acá</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4006550" y="1134750"/>
            <a:ext cx="49545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las cajas y sus propiedades.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Modelar la página web.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las posiciones de un elemento. </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6" name="Google Shape;496;p64"/>
          <p:cNvSpPr txBox="1"/>
          <p:nvPr/>
        </p:nvSpPr>
        <p:spPr>
          <a:xfrm>
            <a:off x="1401150" y="1243275"/>
            <a:ext cx="6341700" cy="16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None/>
            </a:pPr>
            <a:r>
              <a:rPr i="1" lang="en-GB" sz="2200">
                <a:solidFill>
                  <a:schemeClr val="dk1"/>
                </a:solidFill>
                <a:latin typeface="Anton"/>
                <a:ea typeface="Anton"/>
                <a:cs typeface="Anton"/>
                <a:sym typeface="Anton"/>
              </a:rPr>
              <a:t>Inline-block</a:t>
            </a:r>
            <a:endParaRPr i="1" sz="2200">
              <a:solidFill>
                <a:schemeClr val="dk1"/>
              </a:solidFill>
              <a:latin typeface="Anton"/>
              <a:ea typeface="Anton"/>
              <a:cs typeface="Anton"/>
              <a:sym typeface="Anton"/>
            </a:endParaRPr>
          </a:p>
          <a:p>
            <a:pPr indent="0" lvl="0" marL="0" rtl="0" algn="ctr">
              <a:lnSpc>
                <a:spcPct val="115000"/>
              </a:lnSpc>
              <a:spcBef>
                <a:spcPts val="400"/>
              </a:spcBef>
              <a:spcAft>
                <a:spcPts val="0"/>
              </a:spcAft>
              <a:buNone/>
            </a:pPr>
            <a:r>
              <a:rPr lang="en-GB" sz="1800">
                <a:solidFill>
                  <a:schemeClr val="dk1"/>
                </a:solidFill>
                <a:latin typeface="Helvetica Neue Light"/>
                <a:ea typeface="Helvetica Neue Light"/>
                <a:cs typeface="Helvetica Neue Light"/>
                <a:sym typeface="Helvetica Neue Light"/>
              </a:rPr>
              <a:t>Hay una propiedad que permite tomar lo mejor de ambos grupos, llamada “</a:t>
            </a:r>
            <a:r>
              <a:rPr i="1" lang="en-GB" sz="1800">
                <a:solidFill>
                  <a:schemeClr val="dk1"/>
                </a:solidFill>
                <a:latin typeface="Helvetica Neue Light"/>
                <a:ea typeface="Helvetica Neue Light"/>
                <a:cs typeface="Helvetica Neue Light"/>
                <a:sym typeface="Helvetica Neue Light"/>
              </a:rPr>
              <a:t>inline-block</a:t>
            </a:r>
            <a:r>
              <a:rPr lang="en-GB" sz="1800">
                <a:solidFill>
                  <a:schemeClr val="dk1"/>
                </a:solidFill>
                <a:latin typeface="Helvetica Neue Light"/>
                <a:ea typeface="Helvetica Neue Light"/>
                <a:cs typeface="Helvetica Neue Light"/>
                <a:sym typeface="Helvetica Neue Light"/>
              </a:rPr>
              <a:t>”. Brinda la posibilidad tener “</a:t>
            </a:r>
            <a:r>
              <a:rPr i="1" lang="en-GB" sz="1800">
                <a:solidFill>
                  <a:schemeClr val="dk1"/>
                </a:solidFill>
                <a:latin typeface="Helvetica Neue Light"/>
                <a:ea typeface="Helvetica Neue Light"/>
                <a:cs typeface="Helvetica Neue Light"/>
                <a:sym typeface="Helvetica Neue Light"/>
              </a:rPr>
              <a:t>padding</a:t>
            </a:r>
            <a:r>
              <a:rPr lang="en-GB" sz="1800">
                <a:solidFill>
                  <a:schemeClr val="dk1"/>
                </a:solidFill>
                <a:latin typeface="Helvetica Neue Light"/>
                <a:ea typeface="Helvetica Neue Light"/>
                <a:cs typeface="Helvetica Neue Light"/>
                <a:sym typeface="Helvetica Neue Light"/>
              </a:rPr>
              <a:t>” y “</a:t>
            </a:r>
            <a:r>
              <a:rPr i="1" lang="en-GB" sz="1800">
                <a:solidFill>
                  <a:schemeClr val="dk1"/>
                </a:solidFill>
                <a:latin typeface="Helvetica Neue Light"/>
                <a:ea typeface="Helvetica Neue Light"/>
                <a:cs typeface="Helvetica Neue Light"/>
                <a:sym typeface="Helvetica Neue Light"/>
              </a:rPr>
              <a:t>margin</a:t>
            </a:r>
            <a:r>
              <a:rPr lang="en-GB" sz="1800">
                <a:solidFill>
                  <a:schemeClr val="dk1"/>
                </a:solidFill>
                <a:latin typeface="Helvetica Neue Light"/>
                <a:ea typeface="Helvetica Neue Light"/>
                <a:cs typeface="Helvetica Neue Light"/>
                <a:sym typeface="Helvetica Neue Light"/>
              </a:rPr>
              <a:t>” hacia arriba y abajo.</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497" name="Google Shape;497;p64"/>
          <p:cNvSpPr txBox="1"/>
          <p:nvPr/>
        </p:nvSpPr>
        <p:spPr>
          <a:xfrm>
            <a:off x="1453047" y="2922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sp>
        <p:nvSpPr>
          <p:cNvPr id="498" name="Google Shape;498;p64"/>
          <p:cNvSpPr txBox="1"/>
          <p:nvPr/>
        </p:nvSpPr>
        <p:spPr>
          <a:xfrm>
            <a:off x="648450" y="3432100"/>
            <a:ext cx="8106000" cy="937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li</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inline-block</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499" name="Google Shape;499;p64"/>
          <p:cNvSpPr txBox="1"/>
          <p:nvPr/>
        </p:nvSpPr>
        <p:spPr>
          <a:xfrm>
            <a:off x="364525" y="4376325"/>
            <a:ext cx="4765800" cy="89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a:highlight>
                  <a:srgbClr val="E0FF00"/>
                </a:highlight>
                <a:latin typeface="Helvetica Neue Light"/>
                <a:ea typeface="Helvetica Neue Light"/>
                <a:cs typeface="Helvetica Neue Light"/>
                <a:sym typeface="Helvetica Neue Light"/>
              </a:rPr>
              <a:t>Haz clic </a:t>
            </a:r>
            <a:r>
              <a:rPr lang="en-GB" u="sng">
                <a:solidFill>
                  <a:schemeClr val="hlink"/>
                </a:solidFill>
                <a:highlight>
                  <a:srgbClr val="E0FF00"/>
                </a:highlight>
                <a:latin typeface="Helvetica Neue Light"/>
                <a:ea typeface="Helvetica Neue Light"/>
                <a:cs typeface="Helvetica Neue Light"/>
                <a:sym typeface="Helvetica Neue Light"/>
                <a:hlinkClick r:id="rId4"/>
              </a:rPr>
              <a:t>aquí </a:t>
            </a:r>
            <a:r>
              <a:rPr lang="en-GB">
                <a:highlight>
                  <a:srgbClr val="E0FF00"/>
                </a:highlight>
                <a:latin typeface="Helvetica Neue Light"/>
                <a:ea typeface="Helvetica Neue Light"/>
                <a:cs typeface="Helvetica Neue Light"/>
                <a:sym typeface="Helvetica Neue Light"/>
              </a:rPr>
              <a:t>para ver más ejemplos. </a:t>
            </a:r>
            <a:endParaRPr u="sng">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03" name="Shape 503"/>
        <p:cNvGrpSpPr/>
        <p:nvPr/>
      </p:nvGrpSpPr>
      <p:grpSpPr>
        <a:xfrm>
          <a:off x="0" y="0"/>
          <a:ext cx="0" cy="0"/>
          <a:chOff x="0" y="0"/>
          <a:chExt cx="0" cy="0"/>
        </a:xfrm>
      </p:grpSpPr>
      <p:pic>
        <p:nvPicPr>
          <p:cNvPr id="504" name="Google Shape;504;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5" name="Google Shape;505;p65"/>
          <p:cNvSpPr txBox="1"/>
          <p:nvPr/>
        </p:nvSpPr>
        <p:spPr>
          <a:xfrm>
            <a:off x="1644150" y="330225"/>
            <a:ext cx="58557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BUG DEL DISPLAY: INLINE</a:t>
            </a:r>
            <a:r>
              <a:rPr i="1" lang="en-GB" sz="3800">
                <a:solidFill>
                  <a:schemeClr val="dk1"/>
                </a:solidFill>
                <a:latin typeface="Anton"/>
                <a:ea typeface="Anton"/>
                <a:cs typeface="Anton"/>
                <a:sym typeface="Anton"/>
              </a:rPr>
              <a:t>-</a:t>
            </a:r>
            <a:r>
              <a:rPr i="1" lang="en-GB" sz="3800">
                <a:solidFill>
                  <a:schemeClr val="dk1"/>
                </a:solidFill>
                <a:latin typeface="Anton"/>
                <a:ea typeface="Anton"/>
                <a:cs typeface="Anton"/>
                <a:sym typeface="Anton"/>
              </a:rPr>
              <a:t>BLOCK</a:t>
            </a:r>
            <a:endParaRPr i="1" sz="3800">
              <a:solidFill>
                <a:schemeClr val="dk1"/>
              </a:solidFill>
              <a:latin typeface="Anton"/>
              <a:ea typeface="Anton"/>
              <a:cs typeface="Anton"/>
              <a:sym typeface="Anton"/>
            </a:endParaRPr>
          </a:p>
        </p:txBody>
      </p:sp>
      <p:sp>
        <p:nvSpPr>
          <p:cNvPr id="506" name="Google Shape;506;p65"/>
          <p:cNvSpPr txBox="1"/>
          <p:nvPr/>
        </p:nvSpPr>
        <p:spPr>
          <a:xfrm>
            <a:off x="475350" y="1259475"/>
            <a:ext cx="8193300" cy="332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0"/>
              </a:spcAft>
              <a:buNone/>
            </a:pPr>
            <a:r>
              <a:rPr lang="en-GB" sz="2000">
                <a:solidFill>
                  <a:schemeClr val="dk1"/>
                </a:solidFill>
                <a:latin typeface="Helvetica Neue Light"/>
                <a:ea typeface="Helvetica Neue Light"/>
                <a:cs typeface="Helvetica Neue Light"/>
                <a:sym typeface="Helvetica Neue Light"/>
              </a:rPr>
              <a:t>El display </a:t>
            </a:r>
            <a:r>
              <a:rPr i="1" lang="en-GB" sz="2000">
                <a:solidFill>
                  <a:schemeClr val="dk1"/>
                </a:solidFill>
                <a:latin typeface="Helvetica Neue Light"/>
                <a:ea typeface="Helvetica Neue Light"/>
                <a:cs typeface="Helvetica Neue Light"/>
                <a:sym typeface="Helvetica Neue Light"/>
              </a:rPr>
              <a:t>inline-block </a:t>
            </a:r>
            <a:r>
              <a:rPr lang="en-GB" sz="2000">
                <a:solidFill>
                  <a:schemeClr val="dk1"/>
                </a:solidFill>
                <a:latin typeface="Helvetica Neue Light"/>
                <a:ea typeface="Helvetica Neue Light"/>
                <a:cs typeface="Helvetica Neue Light"/>
                <a:sym typeface="Helvetica Neue Light"/>
              </a:rPr>
              <a:t>con ancho fijo pone las cosas una al lado de la otra (sí, lo dijimos recién).  Pero si tienes los anchos milimétricamente calculados, puede ser que el último aparezca abajo (y no al lado).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800"/>
              </a:spcBef>
              <a:spcAft>
                <a:spcPts val="1200"/>
              </a:spcAft>
              <a:buNone/>
            </a:pPr>
            <a:r>
              <a:rPr lang="en-GB" sz="2000">
                <a:solidFill>
                  <a:schemeClr val="dk1"/>
                </a:solidFill>
                <a:latin typeface="Helvetica Neue Light"/>
                <a:ea typeface="Helvetica Neue Light"/>
                <a:cs typeface="Helvetica Neue Light"/>
                <a:sym typeface="Helvetica Neue Light"/>
              </a:rPr>
              <a:t>Si entre los elementos de línea (inline o inline-block) hay “aire” (sea uno o 500 enter, espacios o tab), el mismo se muestra como un espacio de barra espaciadora. Esa es la razón por la cual no entran, y se muestra uno debajo de los demás.</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2" name="Google Shape;512;p66"/>
          <p:cNvSpPr txBox="1"/>
          <p:nvPr/>
        </p:nvSpPr>
        <p:spPr>
          <a:xfrm>
            <a:off x="1453047" y="1864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2000"/>
              </a:spcBef>
              <a:spcAft>
                <a:spcPts val="1100"/>
              </a:spcAft>
              <a:buClr>
                <a:schemeClr val="dk1"/>
              </a:buClr>
              <a:buSzPts val="1100"/>
              <a:buFont typeface="Arial"/>
              <a:buNone/>
            </a:pPr>
            <a:r>
              <a:rPr i="1" lang="en-GB" sz="4000">
                <a:solidFill>
                  <a:schemeClr val="dk1"/>
                </a:solidFill>
                <a:latin typeface="Anton"/>
                <a:ea typeface="Anton"/>
                <a:cs typeface="Anton"/>
                <a:sym typeface="Anton"/>
              </a:rPr>
              <a:t>MENÚ CON </a:t>
            </a:r>
            <a:r>
              <a:rPr i="1" lang="en-GB" sz="4000">
                <a:solidFill>
                  <a:schemeClr val="dk1"/>
                </a:solidFill>
                <a:latin typeface="Anton"/>
                <a:ea typeface="Anton"/>
                <a:cs typeface="Anton"/>
                <a:sym typeface="Anton"/>
              </a:rPr>
              <a:t>DISPLAY</a:t>
            </a:r>
            <a:endParaRPr i="1" sz="4000">
              <a:latin typeface="Anton"/>
              <a:ea typeface="Anton"/>
              <a:cs typeface="Anton"/>
              <a:sym typeface="Anton"/>
            </a:endParaRPr>
          </a:p>
        </p:txBody>
      </p:sp>
      <p:graphicFrame>
        <p:nvGraphicFramePr>
          <p:cNvPr id="513" name="Google Shape;513;p66"/>
          <p:cNvGraphicFramePr/>
          <p:nvPr/>
        </p:nvGraphicFramePr>
        <p:xfrm>
          <a:off x="1342013" y="1483025"/>
          <a:ext cx="3000000" cy="3000000"/>
        </p:xfrm>
        <a:graphic>
          <a:graphicData uri="http://schemas.openxmlformats.org/drawingml/2006/table">
            <a:tbl>
              <a:tblPr>
                <a:noFill/>
                <a:tableStyleId>{4AFCB71A-0328-46E1-8B5C-99B355693185}</a:tableStyleId>
              </a:tblPr>
              <a:tblGrid>
                <a:gridCol w="2777600"/>
              </a:tblGrid>
              <a:tr h="2404325">
                <a:tc>
                  <a:txBody>
                    <a:bodyPr/>
                    <a:lstStyle/>
                    <a:p>
                      <a:pPr indent="0" lvl="0" marL="0" rtl="0" algn="l">
                        <a:spcBef>
                          <a:spcPts val="0"/>
                        </a:spcBef>
                        <a:spcAft>
                          <a:spcPts val="0"/>
                        </a:spcAft>
                        <a:buNone/>
                      </a:pP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ul</a:t>
                      </a:r>
                      <a:r>
                        <a:rPr lang="en-GB">
                          <a:solidFill>
                            <a:srgbClr val="D9D9D9"/>
                          </a:solidFill>
                          <a:latin typeface="Consolas"/>
                          <a:ea typeface="Consolas"/>
                          <a:cs typeface="Consolas"/>
                          <a:sym typeface="Consolas"/>
                        </a:rPr>
                        <a:t>&gt;</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GB">
                          <a:solidFill>
                            <a:srgbClr val="D9D9D9"/>
                          </a:solidFill>
                          <a:latin typeface="Consolas"/>
                          <a:ea typeface="Consolas"/>
                          <a:cs typeface="Consolas"/>
                          <a:sym typeface="Consolas"/>
                        </a:rPr>
                        <a:t>   </a:t>
                      </a: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href</a:t>
                      </a:r>
                      <a:r>
                        <a:rPr lang="en-GB">
                          <a:solidFill>
                            <a:srgbClr val="D9D9D9"/>
                          </a:solidFill>
                          <a:latin typeface="Consolas"/>
                          <a:ea typeface="Consolas"/>
                          <a:cs typeface="Consolas"/>
                          <a:sym typeface="Consolas"/>
                        </a:rPr>
                        <a:t>="#home"</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class</a:t>
                      </a:r>
                      <a:r>
                        <a:rPr lang="en-GB">
                          <a:solidFill>
                            <a:srgbClr val="D9D9D9"/>
                          </a:solidFill>
                          <a:latin typeface="Consolas"/>
                          <a:ea typeface="Consolas"/>
                          <a:cs typeface="Consolas"/>
                          <a:sym typeface="Consolas"/>
                        </a:rPr>
                        <a:t>=</a:t>
                      </a:r>
                      <a:r>
                        <a:rPr lang="en-GB">
                          <a:solidFill>
                            <a:srgbClr val="93C47D"/>
                          </a:solidFill>
                          <a:latin typeface="Consolas"/>
                          <a:ea typeface="Consolas"/>
                          <a:cs typeface="Consolas"/>
                          <a:sym typeface="Consolas"/>
                        </a:rPr>
                        <a:t>"activo"</a:t>
                      </a:r>
                      <a:r>
                        <a:rPr lang="en-GB">
                          <a:solidFill>
                            <a:srgbClr val="D9D9D9"/>
                          </a:solidFill>
                          <a:latin typeface="Consolas"/>
                          <a:ea typeface="Consolas"/>
                          <a:cs typeface="Consolas"/>
                          <a:sym typeface="Consolas"/>
                        </a:rPr>
                        <a:t>&gt;  </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Home&lt;/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&gt;</a:t>
                      </a: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GB">
                          <a:solidFill>
                            <a:srgbClr val="D9D9D9"/>
                          </a:solidFill>
                          <a:latin typeface="Consolas"/>
                          <a:ea typeface="Consolas"/>
                          <a:cs typeface="Consolas"/>
                          <a:sym typeface="Consolas"/>
                        </a:rPr>
                        <a:t>   </a:t>
                      </a: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href</a:t>
                      </a:r>
                      <a:r>
                        <a:rPr lang="en-GB">
                          <a:solidFill>
                            <a:srgbClr val="D9D9D9"/>
                          </a:solidFill>
                          <a:latin typeface="Consolas"/>
                          <a:ea typeface="Consolas"/>
                          <a:cs typeface="Consolas"/>
                          <a:sym typeface="Consolas"/>
                        </a:rPr>
                        <a:t>="#nosotros"&gt;  </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Nosotros&lt;/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GB">
                          <a:solidFill>
                            <a:srgbClr val="D9D9D9"/>
                          </a:solidFill>
                          <a:latin typeface="Consolas"/>
                          <a:ea typeface="Consolas"/>
                          <a:cs typeface="Consolas"/>
                          <a:sym typeface="Consolas"/>
                        </a:rPr>
                        <a:t>   &lt;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 </a:t>
                      </a:r>
                      <a:r>
                        <a:rPr lang="en-GB">
                          <a:solidFill>
                            <a:srgbClr val="FF9900"/>
                          </a:solidFill>
                          <a:latin typeface="Consolas"/>
                          <a:ea typeface="Consolas"/>
                          <a:cs typeface="Consolas"/>
                          <a:sym typeface="Consolas"/>
                        </a:rPr>
                        <a:t>href</a:t>
                      </a:r>
                      <a:r>
                        <a:rPr lang="en-GB">
                          <a:solidFill>
                            <a:srgbClr val="D9D9D9"/>
                          </a:solidFill>
                          <a:latin typeface="Consolas"/>
                          <a:ea typeface="Consolas"/>
                          <a:cs typeface="Consolas"/>
                          <a:sym typeface="Consolas"/>
                        </a:rPr>
                        <a:t>="#contacto"&gt; </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   Contacto&lt;/</a:t>
                      </a:r>
                      <a:r>
                        <a:rPr lang="en-GB">
                          <a:solidFill>
                            <a:srgbClr val="E06666"/>
                          </a:solidFill>
                          <a:latin typeface="Consolas"/>
                          <a:ea typeface="Consolas"/>
                          <a:cs typeface="Consolas"/>
                          <a:sym typeface="Consolas"/>
                        </a:rPr>
                        <a:t>a</a:t>
                      </a:r>
                      <a:r>
                        <a:rPr lang="en-GB">
                          <a:solidFill>
                            <a:srgbClr val="D9D9D9"/>
                          </a:solidFill>
                          <a:latin typeface="Consolas"/>
                          <a:ea typeface="Consolas"/>
                          <a:cs typeface="Consolas"/>
                          <a:sym typeface="Consolas"/>
                        </a:rPr>
                        <a:t>&gt;&lt;/</a:t>
                      </a: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&gt;</a:t>
                      </a:r>
                      <a:br>
                        <a:rPr lang="en-GB">
                          <a:solidFill>
                            <a:srgbClr val="D9D9D9"/>
                          </a:solidFill>
                          <a:latin typeface="Consolas"/>
                          <a:ea typeface="Consolas"/>
                          <a:cs typeface="Consolas"/>
                          <a:sym typeface="Consolas"/>
                        </a:rPr>
                      </a:br>
                      <a:r>
                        <a:rPr lang="en-GB">
                          <a:solidFill>
                            <a:srgbClr val="D9D9D9"/>
                          </a:solidFill>
                          <a:latin typeface="Consolas"/>
                          <a:ea typeface="Consolas"/>
                          <a:cs typeface="Consolas"/>
                          <a:sym typeface="Consolas"/>
                        </a:rPr>
                        <a:t>&lt;/</a:t>
                      </a:r>
                      <a:r>
                        <a:rPr lang="en-GB">
                          <a:solidFill>
                            <a:srgbClr val="E06666"/>
                          </a:solidFill>
                          <a:latin typeface="Consolas"/>
                          <a:ea typeface="Consolas"/>
                          <a:cs typeface="Consolas"/>
                          <a:sym typeface="Consolas"/>
                        </a:rPr>
                        <a:t>ul</a:t>
                      </a:r>
                      <a:r>
                        <a:rPr lang="en-GB">
                          <a:solidFill>
                            <a:srgbClr val="D9D9D9"/>
                          </a:solidFill>
                          <a:latin typeface="Consolas"/>
                          <a:ea typeface="Consolas"/>
                          <a:cs typeface="Consolas"/>
                          <a:sym typeface="Consolas"/>
                        </a:rPr>
                        <a:t>&gt;</a:t>
                      </a:r>
                      <a:endParaRPr>
                        <a:solidFill>
                          <a:srgbClr val="666666"/>
                        </a:solidFill>
                        <a:latin typeface="Consolas"/>
                        <a:ea typeface="Consolas"/>
                        <a:cs typeface="Consolas"/>
                        <a:sym typeface="Consolas"/>
                      </a:endParaRPr>
                    </a:p>
                  </a:txBody>
                  <a:tcPr marT="63500" marB="63500" marR="63500" marL="63500">
                    <a:solidFill>
                      <a:srgbClr val="0C343D"/>
                    </a:solidFill>
                  </a:tcPr>
                </a:tc>
              </a:tr>
            </a:tbl>
          </a:graphicData>
        </a:graphic>
      </p:graphicFrame>
      <p:graphicFrame>
        <p:nvGraphicFramePr>
          <p:cNvPr id="514" name="Google Shape;514;p66"/>
          <p:cNvGraphicFramePr/>
          <p:nvPr/>
        </p:nvGraphicFramePr>
        <p:xfrm>
          <a:off x="4266750" y="1483025"/>
          <a:ext cx="3000000" cy="3000000"/>
        </p:xfrm>
        <a:graphic>
          <a:graphicData uri="http://schemas.openxmlformats.org/drawingml/2006/table">
            <a:tbl>
              <a:tblPr>
                <a:noFill/>
                <a:tableStyleId>{4AFCB71A-0328-46E1-8B5C-99B355693185}</a:tableStyleId>
              </a:tblPr>
              <a:tblGrid>
                <a:gridCol w="3535225"/>
              </a:tblGrid>
              <a:tr h="2404325">
                <a:tc>
                  <a:txBody>
                    <a:bodyPr/>
                    <a:lstStyle/>
                    <a:p>
                      <a:pPr indent="0" lvl="0" marL="0" rtl="0" algn="l">
                        <a:spcBef>
                          <a:spcPts val="0"/>
                        </a:spcBef>
                        <a:spcAft>
                          <a:spcPts val="0"/>
                        </a:spcAft>
                        <a:buNone/>
                      </a:pPr>
                      <a:r>
                        <a:rPr lang="en-GB">
                          <a:solidFill>
                            <a:srgbClr val="E06666"/>
                          </a:solidFill>
                          <a:latin typeface="Consolas"/>
                          <a:ea typeface="Consolas"/>
                          <a:cs typeface="Consolas"/>
                          <a:sym typeface="Consolas"/>
                        </a:rPr>
                        <a:t>ul</a:t>
                      </a:r>
                      <a:r>
                        <a:rPr lang="en-GB">
                          <a:solidFill>
                            <a:srgbClr val="FF9900"/>
                          </a:solidFill>
                          <a:latin typeface="Consolas"/>
                          <a:ea typeface="Consolas"/>
                          <a:cs typeface="Consolas"/>
                          <a:sym typeface="Consolas"/>
                        </a:rPr>
                        <a:t> </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list-style-type: </a:t>
                      </a:r>
                      <a:r>
                        <a:rPr lang="en-GB">
                          <a:solidFill>
                            <a:srgbClr val="FF9900"/>
                          </a:solidFill>
                          <a:latin typeface="Consolas"/>
                          <a:ea typeface="Consolas"/>
                          <a:cs typeface="Consolas"/>
                          <a:sym typeface="Consolas"/>
                        </a:rPr>
                        <a:t>none</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overflow: </a:t>
                      </a:r>
                      <a:r>
                        <a:rPr lang="en-GB">
                          <a:solidFill>
                            <a:srgbClr val="FF9900"/>
                          </a:solidFill>
                          <a:latin typeface="Consolas"/>
                          <a:ea typeface="Consolas"/>
                          <a:cs typeface="Consolas"/>
                          <a:sym typeface="Consolas"/>
                        </a:rPr>
                        <a:t>hidden</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a:t>
                      </a:r>
                      <a:r>
                        <a:rPr lang="en-GB">
                          <a:solidFill>
                            <a:srgbClr val="FF9900"/>
                          </a:solidFill>
                          <a:latin typeface="Consolas"/>
                          <a:ea typeface="Consolas"/>
                          <a:cs typeface="Consolas"/>
                          <a:sym typeface="Consolas"/>
                        </a:rPr>
                        <a:t>333</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E06666"/>
                          </a:solidFill>
                          <a:latin typeface="Consolas"/>
                          <a:ea typeface="Consolas"/>
                          <a:cs typeface="Consolas"/>
                          <a:sym typeface="Consolas"/>
                        </a:rPr>
                        <a:t>li</a:t>
                      </a: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float: </a:t>
                      </a:r>
                      <a:r>
                        <a:rPr lang="en-GB">
                          <a:solidFill>
                            <a:srgbClr val="FF9900"/>
                          </a:solidFill>
                          <a:latin typeface="Consolas"/>
                          <a:ea typeface="Consolas"/>
                          <a:cs typeface="Consolas"/>
                          <a:sym typeface="Consolas"/>
                        </a:rPr>
                        <a:t>left</a:t>
                      </a: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E06666"/>
                          </a:solidFill>
                          <a:latin typeface="Consolas"/>
                          <a:ea typeface="Consolas"/>
                          <a:cs typeface="Consolas"/>
                          <a:sym typeface="Consolas"/>
                        </a:rPr>
                        <a:t>li a </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display: </a:t>
                      </a:r>
                      <a:r>
                        <a:rPr lang="en-GB">
                          <a:solidFill>
                            <a:srgbClr val="FF9900"/>
                          </a:solidFill>
                          <a:latin typeface="Consolas"/>
                          <a:ea typeface="Consolas"/>
                          <a:cs typeface="Consolas"/>
                          <a:sym typeface="Consolas"/>
                        </a:rPr>
                        <a:t>inline-block</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GB">
                          <a:solidFill>
                            <a:srgbClr val="93C47D"/>
                          </a:solidFill>
                          <a:latin typeface="Consolas"/>
                          <a:ea typeface="Consolas"/>
                          <a:cs typeface="Consolas"/>
                          <a:sym typeface="Consolas"/>
                        </a:rPr>
                        <a:t>.activo</a:t>
                      </a:r>
                      <a:r>
                        <a:rPr lang="en-GB">
                          <a:solidFill>
                            <a:srgbClr val="D9D9D9"/>
                          </a:solidFill>
                          <a:latin typeface="Consolas"/>
                          <a:ea typeface="Consolas"/>
                          <a:cs typeface="Consolas"/>
                          <a:sym typeface="Consolas"/>
                        </a:rPr>
                        <a:t> {</a:t>
                      </a:r>
                      <a:endParaRPr>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None/>
                      </a:pPr>
                      <a:r>
                        <a:rPr lang="en-GB">
                          <a:solidFill>
                            <a:srgbClr val="D9D9D9"/>
                          </a:solidFill>
                          <a:latin typeface="Consolas"/>
                          <a:ea typeface="Consolas"/>
                          <a:cs typeface="Consolas"/>
                          <a:sym typeface="Consolas"/>
                        </a:rPr>
                        <a:t>  background-color: </a:t>
                      </a:r>
                      <a:r>
                        <a:rPr lang="en-GB">
                          <a:solidFill>
                            <a:srgbClr val="FF9900"/>
                          </a:solidFill>
                          <a:latin typeface="Consolas"/>
                          <a:ea typeface="Consolas"/>
                          <a:cs typeface="Consolas"/>
                          <a:sym typeface="Consolas"/>
                        </a:rPr>
                        <a:t>blue</a:t>
                      </a:r>
                      <a:r>
                        <a:rPr lang="en-GB">
                          <a:solidFill>
                            <a:srgbClr val="D9D9D9"/>
                          </a:solidFill>
                          <a:latin typeface="Consolas"/>
                          <a:ea typeface="Consolas"/>
                          <a:cs typeface="Consolas"/>
                          <a:sym typeface="Consolas"/>
                        </a:rPr>
                        <a:t>;}</a:t>
                      </a:r>
                      <a:endParaRPr>
                        <a:solidFill>
                          <a:srgbClr val="D9D9D9"/>
                        </a:solidFill>
                        <a:latin typeface="Consolas"/>
                        <a:ea typeface="Consolas"/>
                        <a:cs typeface="Consolas"/>
                        <a:sym typeface="Consolas"/>
                      </a:endParaRPr>
                    </a:p>
                  </a:txBody>
                  <a:tcPr marT="63500" marB="63500" marR="63500" marL="63500">
                    <a:solidFill>
                      <a:srgbClr val="0C343D"/>
                    </a:solidFill>
                  </a:tcPr>
                </a:tc>
              </a:tr>
            </a:tbl>
          </a:graphicData>
        </a:graphic>
      </p:graphicFrame>
      <p:sp>
        <p:nvSpPr>
          <p:cNvPr id="515" name="Google Shape;515;p66"/>
          <p:cNvSpPr txBox="1"/>
          <p:nvPr/>
        </p:nvSpPr>
        <p:spPr>
          <a:xfrm>
            <a:off x="552975" y="1483025"/>
            <a:ext cx="7131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HTML</a:t>
            </a:r>
            <a:endParaRPr>
              <a:latin typeface="Helvetica Neue"/>
              <a:ea typeface="Helvetica Neue"/>
              <a:cs typeface="Helvetica Neue"/>
              <a:sym typeface="Helvetica Neue"/>
            </a:endParaRPr>
          </a:p>
        </p:txBody>
      </p:sp>
      <p:sp>
        <p:nvSpPr>
          <p:cNvPr id="516" name="Google Shape;516;p66"/>
          <p:cNvSpPr txBox="1"/>
          <p:nvPr/>
        </p:nvSpPr>
        <p:spPr>
          <a:xfrm>
            <a:off x="7884425" y="1483025"/>
            <a:ext cx="516000" cy="3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000000"/>
                </a:solidFill>
                <a:latin typeface="Helvetica Neue"/>
                <a:ea typeface="Helvetica Neue"/>
                <a:cs typeface="Helvetica Neue"/>
                <a:sym typeface="Helvetica Neue"/>
              </a:rPr>
              <a:t>CSS</a:t>
            </a:r>
            <a:endParaRPr>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2" name="Google Shape;522;p67"/>
          <p:cNvSpPr txBox="1"/>
          <p:nvPr/>
        </p:nvSpPr>
        <p:spPr>
          <a:xfrm>
            <a:off x="1453047" y="2385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TABLA COMPARATIVA</a:t>
            </a:r>
            <a:endParaRPr i="1" sz="4000">
              <a:latin typeface="Anton"/>
              <a:ea typeface="Anton"/>
              <a:cs typeface="Anton"/>
              <a:sym typeface="Anton"/>
            </a:endParaRPr>
          </a:p>
        </p:txBody>
      </p:sp>
      <p:sp>
        <p:nvSpPr>
          <p:cNvPr id="523" name="Google Shape;523;p67"/>
          <p:cNvSpPr txBox="1"/>
          <p:nvPr/>
        </p:nvSpPr>
        <p:spPr>
          <a:xfrm>
            <a:off x="654225" y="1522750"/>
            <a:ext cx="7816800" cy="76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Dependiendo de si la etiqueta de HTML es </a:t>
            </a:r>
            <a:r>
              <a:rPr b="1" lang="en-GB" sz="1800">
                <a:solidFill>
                  <a:schemeClr val="dk1"/>
                </a:solidFill>
                <a:latin typeface="Helvetica Neue"/>
                <a:ea typeface="Helvetica Neue"/>
                <a:cs typeface="Helvetica Neue"/>
                <a:sym typeface="Helvetica Neue"/>
              </a:rPr>
              <a:t>“ de bloque”</a:t>
            </a:r>
            <a:r>
              <a:rPr lang="en-GB" sz="1800">
                <a:solidFill>
                  <a:schemeClr val="dk1"/>
                </a:solidFill>
                <a:latin typeface="Helvetica Neue Light"/>
                <a:ea typeface="Helvetica Neue Light"/>
                <a:cs typeface="Helvetica Neue Light"/>
                <a:sym typeface="Helvetica Neue Light"/>
              </a:rPr>
              <a:t> o </a:t>
            </a:r>
            <a:r>
              <a:rPr b="1" lang="en-GB" sz="1800">
                <a:solidFill>
                  <a:schemeClr val="dk1"/>
                </a:solidFill>
                <a:latin typeface="Helvetica Neue"/>
                <a:ea typeface="Helvetica Neue"/>
                <a:cs typeface="Helvetica Neue"/>
                <a:sym typeface="Helvetica Neue"/>
              </a:rPr>
              <a:t>“en </a:t>
            </a:r>
            <a:r>
              <a:rPr b="1" lang="en-GB" sz="1800">
                <a:solidFill>
                  <a:schemeClr val="dk1"/>
                </a:solidFill>
                <a:latin typeface="Helvetica Neue"/>
                <a:ea typeface="Helvetica Neue"/>
                <a:cs typeface="Helvetica Neue"/>
                <a:sym typeface="Helvetica Neue"/>
              </a:rPr>
              <a:t>línea</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Light"/>
                <a:ea typeface="Helvetica Neue Light"/>
                <a:cs typeface="Helvetica Neue Light"/>
                <a:sym typeface="Helvetica Neue Light"/>
              </a:rPr>
              <a:t>, algunas propiedades serán omitidas (</a:t>
            </a:r>
            <a:r>
              <a:rPr lang="en-GB" sz="1800" u="sng">
                <a:solidFill>
                  <a:schemeClr val="hlink"/>
                </a:solidFill>
                <a:latin typeface="Helvetica Neue Light"/>
                <a:ea typeface="Helvetica Neue Light"/>
                <a:cs typeface="Helvetica Neue Light"/>
                <a:sym typeface="Helvetica Neue Light"/>
                <a:hlinkClick r:id="rId4"/>
              </a:rPr>
              <a:t>más información</a:t>
            </a:r>
            <a:r>
              <a:rPr lang="en-GB" sz="1800">
                <a:solidFill>
                  <a:schemeClr val="dk1"/>
                </a:solidFill>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graphicFrame>
        <p:nvGraphicFramePr>
          <p:cNvPr id="524" name="Google Shape;524;p67"/>
          <p:cNvGraphicFramePr/>
          <p:nvPr/>
        </p:nvGraphicFramePr>
        <p:xfrm>
          <a:off x="726050" y="2479975"/>
          <a:ext cx="3000000" cy="3000000"/>
        </p:xfrm>
        <a:graphic>
          <a:graphicData uri="http://schemas.openxmlformats.org/drawingml/2006/table">
            <a:tbl>
              <a:tblPr>
                <a:noFill/>
                <a:tableStyleId>{D488FE5F-AA99-483C-AAA1-69C5E2F50950}</a:tableStyleId>
              </a:tblPr>
              <a:tblGrid>
                <a:gridCol w="1549000"/>
                <a:gridCol w="1549000"/>
                <a:gridCol w="1549000"/>
                <a:gridCol w="1549000"/>
                <a:gridCol w="1549000"/>
              </a:tblGrid>
              <a:tr h="381000">
                <a:tc>
                  <a:txBody>
                    <a:bodyPr/>
                    <a:lstStyle/>
                    <a:p>
                      <a:pPr indent="0" lvl="0" marL="0" rtl="0" algn="ctr">
                        <a:spcBef>
                          <a:spcPts val="0"/>
                        </a:spcBef>
                        <a:spcAft>
                          <a:spcPts val="0"/>
                        </a:spcAft>
                        <a:buNone/>
                      </a:pPr>
                      <a:r>
                        <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Width</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Height</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Padding</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Margin</a:t>
                      </a:r>
                      <a:endParaRPr b="1">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Bloque</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En línea</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FF0000"/>
                          </a:solidFill>
                          <a:latin typeface="Helvetica Neue"/>
                          <a:ea typeface="Helvetica Neue"/>
                          <a:cs typeface="Helvetica Neue"/>
                          <a:sym typeface="Helvetica Neue"/>
                        </a:rPr>
                        <a:t>NO</a:t>
                      </a:r>
                      <a:endParaRPr>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FF0000"/>
                          </a:solidFill>
                          <a:latin typeface="Helvetica Neue"/>
                          <a:ea typeface="Helvetica Neue"/>
                          <a:cs typeface="Helvetica Neue"/>
                          <a:sym typeface="Helvetica Neue"/>
                        </a:rPr>
                        <a:t>NO</a:t>
                      </a:r>
                      <a:endParaRPr>
                        <a:solidFill>
                          <a:srgbClr val="FF0000"/>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0000FF"/>
                          </a:solidFill>
                          <a:latin typeface="Helvetica Neue"/>
                          <a:ea typeface="Helvetica Neue"/>
                          <a:cs typeface="Helvetica Neue"/>
                          <a:sym typeface="Helvetica Neue"/>
                        </a:rPr>
                        <a:t>Solo costados</a:t>
                      </a:r>
                      <a:endParaRPr>
                        <a:solidFill>
                          <a:srgbClr val="0000FF"/>
                        </a:solidFill>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solidFill>
                            <a:srgbClr val="0000FF"/>
                          </a:solidFill>
                          <a:latin typeface="Helvetica Neue"/>
                          <a:ea typeface="Helvetica Neue"/>
                          <a:cs typeface="Helvetica Neue"/>
                          <a:sym typeface="Helvetica Neue"/>
                        </a:rPr>
                        <a:t>Solo costados</a:t>
                      </a:r>
                      <a:endParaRPr>
                        <a:solidFill>
                          <a:srgbClr val="0000FF"/>
                        </a:solidFill>
                        <a:latin typeface="Helvetica Neue"/>
                        <a:ea typeface="Helvetica Neue"/>
                        <a:cs typeface="Helvetica Neue"/>
                        <a:sym typeface="Helvetica Neue"/>
                      </a:endParaRPr>
                    </a:p>
                  </a:txBody>
                  <a:tcPr marT="91425" marB="91425" marR="91425" marL="91425"/>
                </a:tc>
              </a:tr>
              <a:tr h="381000">
                <a:tc>
                  <a:txBody>
                    <a:bodyPr/>
                    <a:lstStyle/>
                    <a:p>
                      <a:pPr indent="0" lvl="0" marL="0" rtl="0" algn="ctr">
                        <a:spcBef>
                          <a:spcPts val="0"/>
                        </a:spcBef>
                        <a:spcAft>
                          <a:spcPts val="0"/>
                        </a:spcAft>
                        <a:buNone/>
                      </a:pPr>
                      <a:r>
                        <a:rPr b="1" lang="en-GB">
                          <a:latin typeface="Helvetica Neue"/>
                          <a:ea typeface="Helvetica Neue"/>
                          <a:cs typeface="Helvetica Neue"/>
                          <a:sym typeface="Helvetica Neue"/>
                        </a:rPr>
                        <a:t>En </a:t>
                      </a:r>
                      <a:r>
                        <a:rPr b="1" lang="en-GB">
                          <a:latin typeface="Helvetica Neue"/>
                          <a:ea typeface="Helvetica Neue"/>
                          <a:cs typeface="Helvetica Neue"/>
                          <a:sym typeface="Helvetica Neue"/>
                        </a:rPr>
                        <a:t>línea</a:t>
                      </a:r>
                      <a:r>
                        <a:rPr b="1" lang="en-GB">
                          <a:latin typeface="Helvetica Neue"/>
                          <a:ea typeface="Helvetica Neue"/>
                          <a:cs typeface="Helvetica Neue"/>
                          <a:sym typeface="Helvetica Neue"/>
                        </a:rPr>
                        <a:t> y bloque</a:t>
                      </a:r>
                      <a:endParaRPr b="1">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c>
                  <a:txBody>
                    <a:bodyPr/>
                    <a:lstStyle/>
                    <a:p>
                      <a:pPr indent="0" lvl="0" marL="0" rtl="0" algn="ctr">
                        <a:spcBef>
                          <a:spcPts val="0"/>
                        </a:spcBef>
                        <a:spcAft>
                          <a:spcPts val="0"/>
                        </a:spcAft>
                        <a:buNone/>
                      </a:pPr>
                      <a:r>
                        <a:rPr lang="en-GB">
                          <a:latin typeface="Helvetica Neue"/>
                          <a:ea typeface="Helvetica Neue"/>
                          <a:cs typeface="Helvetica Neue"/>
                          <a:sym typeface="Helvetica Neue"/>
                        </a:rPr>
                        <a:t>SI</a:t>
                      </a:r>
                      <a:endParaRPr>
                        <a:latin typeface="Helvetica Neue"/>
                        <a:ea typeface="Helvetica Neue"/>
                        <a:cs typeface="Helvetica Neue"/>
                        <a:sym typeface="Helvetica Neue"/>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0" name="Google Shape;530;p68"/>
          <p:cNvSpPr txBox="1"/>
          <p:nvPr/>
        </p:nvSpPr>
        <p:spPr>
          <a:xfrm>
            <a:off x="2262000" y="265150"/>
            <a:ext cx="4620000" cy="87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n-GB" sz="3800">
                <a:solidFill>
                  <a:schemeClr val="dk1"/>
                </a:solidFill>
                <a:latin typeface="Anton"/>
                <a:ea typeface="Anton"/>
                <a:cs typeface="Anton"/>
                <a:sym typeface="Anton"/>
              </a:rPr>
              <a:t>QUITAR UN ELEMENTO</a:t>
            </a:r>
            <a:endParaRPr i="1" sz="3800">
              <a:solidFill>
                <a:schemeClr val="dk1"/>
              </a:solidFill>
              <a:latin typeface="Anton"/>
              <a:ea typeface="Anton"/>
              <a:cs typeface="Anton"/>
              <a:sym typeface="Anton"/>
            </a:endParaRPr>
          </a:p>
        </p:txBody>
      </p:sp>
      <p:sp>
        <p:nvSpPr>
          <p:cNvPr id="531" name="Google Shape;531;p68"/>
          <p:cNvSpPr txBox="1"/>
          <p:nvPr/>
        </p:nvSpPr>
        <p:spPr>
          <a:xfrm>
            <a:off x="778513" y="1592025"/>
            <a:ext cx="7739400" cy="112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display tiene también un valor para quitar un elemento del layout  </a:t>
            </a:r>
            <a:r>
              <a:rPr i="1" lang="en-GB" sz="2000">
                <a:highlight>
                  <a:srgbClr val="E0FF00"/>
                </a:highlight>
                <a:latin typeface="Helvetica Neue Light"/>
                <a:ea typeface="Helvetica Neue Light"/>
                <a:cs typeface="Helvetica Neue Light"/>
                <a:sym typeface="Helvetica Neue Light"/>
              </a:rPr>
              <a:t>display: none</a:t>
            </a:r>
            <a:r>
              <a:rPr i="1" lang="en-GB" sz="2000">
                <a:latin typeface="Helvetica Neue Light"/>
                <a:ea typeface="Helvetica Neue Light"/>
                <a:cs typeface="Helvetica Neue Light"/>
                <a:sym typeface="Helvetica Neue Light"/>
              </a:rPr>
              <a:t>;</a:t>
            </a:r>
            <a:r>
              <a:rPr lang="en-GB" sz="2000">
                <a:latin typeface="Helvetica Neue Light"/>
                <a:ea typeface="Helvetica Neue Light"/>
                <a:cs typeface="Helvetica Neue Light"/>
                <a:sym typeface="Helvetica Neue Light"/>
              </a:rPr>
              <a:t>  Lo oculta, y además lo quita (no ocupa su lugar).  </a:t>
            </a:r>
            <a:br>
              <a:rPr lang="en-GB" sz="2000">
                <a:latin typeface="Helvetica Neue Light"/>
                <a:ea typeface="Helvetica Neue Light"/>
                <a:cs typeface="Helvetica Neue Light"/>
                <a:sym typeface="Helvetica Neue Light"/>
              </a:rPr>
            </a:br>
            <a:endParaRPr sz="2000">
              <a:latin typeface="Helvetica Neue Light"/>
              <a:ea typeface="Helvetica Neue Light"/>
              <a:cs typeface="Helvetica Neue Light"/>
              <a:sym typeface="Helvetica Neue Light"/>
            </a:endParaRPr>
          </a:p>
        </p:txBody>
      </p:sp>
      <p:sp>
        <p:nvSpPr>
          <p:cNvPr id="532" name="Google Shape;532;p68"/>
          <p:cNvSpPr txBox="1"/>
          <p:nvPr/>
        </p:nvSpPr>
        <p:spPr>
          <a:xfrm>
            <a:off x="896175" y="2712225"/>
            <a:ext cx="7739400" cy="937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 </a:t>
            </a:r>
            <a:r>
              <a:rPr lang="en-GB">
                <a:solidFill>
                  <a:schemeClr val="dk1"/>
                </a:solidFill>
                <a:latin typeface="Consolas"/>
                <a:ea typeface="Consolas"/>
                <a:cs typeface="Consolas"/>
                <a:sym typeface="Consolas"/>
              </a:rPr>
              <a:t>{</a:t>
            </a:r>
            <a:endParaRPr>
              <a:solidFill>
                <a:srgbClr val="008000"/>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display</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none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6" name="Shape 536"/>
        <p:cNvGrpSpPr/>
        <p:nvPr/>
      </p:nvGrpSpPr>
      <p:grpSpPr>
        <a:xfrm>
          <a:off x="0" y="0"/>
          <a:ext cx="0" cy="0"/>
          <a:chOff x="0" y="0"/>
          <a:chExt cx="0" cy="0"/>
        </a:xfrm>
      </p:grpSpPr>
      <p:pic>
        <p:nvPicPr>
          <p:cNvPr id="537" name="Google Shape;537;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38" name="Google Shape;538;p6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39" name="Google Shape;539;p69"/>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7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FLOTACIONES</a:t>
            </a:r>
            <a:endParaRPr i="1" sz="3600">
              <a:solidFill>
                <a:srgbClr val="E0FF00"/>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0" name="Google Shape;550;p71"/>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FLOAT</a:t>
            </a:r>
            <a:endParaRPr i="1" sz="4000">
              <a:latin typeface="Anton"/>
              <a:ea typeface="Anton"/>
              <a:cs typeface="Anton"/>
              <a:sym typeface="Anton"/>
            </a:endParaRPr>
          </a:p>
        </p:txBody>
      </p:sp>
      <p:sp>
        <p:nvSpPr>
          <p:cNvPr id="551" name="Google Shape;551;p71"/>
          <p:cNvSpPr txBox="1"/>
          <p:nvPr/>
        </p:nvSpPr>
        <p:spPr>
          <a:xfrm>
            <a:off x="726050" y="1534450"/>
            <a:ext cx="8028300" cy="312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La flotación consiste en mover un elemento hacia la derecha o izquierda de su línea, y todo lo que viene después se acomodará en el “hueco” que queda vacío. Es una manera ‘old fashion’ de hacer una columna. Se usa la propiedad </a:t>
            </a:r>
            <a:r>
              <a:rPr i="1" lang="en-GB" sz="1800">
                <a:solidFill>
                  <a:schemeClr val="dk1"/>
                </a:solidFill>
                <a:latin typeface="Helvetica Neue Light"/>
                <a:ea typeface="Helvetica Neue Light"/>
                <a:cs typeface="Helvetica Neue Light"/>
                <a:sym typeface="Helvetica Neue Light"/>
              </a:rPr>
              <a:t>float </a:t>
            </a:r>
            <a:r>
              <a:rPr lang="en-GB" sz="1800">
                <a:solidFill>
                  <a:schemeClr val="dk1"/>
                </a:solidFill>
                <a:latin typeface="Helvetica Neue Light"/>
                <a:ea typeface="Helvetica Neue Light"/>
                <a:cs typeface="Helvetica Neue Light"/>
                <a:sym typeface="Helvetica Neue Light"/>
              </a:rPr>
              <a:t>que acepta dos valores:</a:t>
            </a:r>
            <a:endParaRPr sz="18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i="1" lang="en-GB" sz="1800">
                <a:solidFill>
                  <a:schemeClr val="dk1"/>
                </a:solidFill>
                <a:latin typeface="Helvetica Neue Light"/>
                <a:ea typeface="Helvetica Neue Light"/>
                <a:cs typeface="Helvetica Neue Light"/>
                <a:sym typeface="Helvetica Neue Light"/>
              </a:rPr>
              <a:t>left</a:t>
            </a:r>
            <a:r>
              <a:rPr lang="en-GB" sz="1800">
                <a:solidFill>
                  <a:schemeClr val="dk1"/>
                </a:solidFill>
                <a:latin typeface="Helvetica Neue Light"/>
                <a:ea typeface="Helvetica Neue Light"/>
                <a:cs typeface="Helvetica Neue Light"/>
                <a:sym typeface="Helvetica Neue Light"/>
              </a:rPr>
              <a:t>: corre la caja a la izquierda.</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i="1" lang="en-GB" sz="1800">
                <a:solidFill>
                  <a:schemeClr val="dk1"/>
                </a:solidFill>
                <a:latin typeface="Helvetica Neue Light"/>
                <a:ea typeface="Helvetica Neue Light"/>
                <a:cs typeface="Helvetica Neue Light"/>
                <a:sym typeface="Helvetica Neue Light"/>
              </a:rPr>
              <a:t>right</a:t>
            </a:r>
            <a:r>
              <a:rPr lang="en-GB" sz="1800">
                <a:solidFill>
                  <a:schemeClr val="dk1"/>
                </a:solidFill>
                <a:latin typeface="Helvetica Neue Light"/>
                <a:ea typeface="Helvetica Neue Light"/>
                <a:cs typeface="Helvetica Neue Light"/>
                <a:sym typeface="Helvetica Neue Light"/>
              </a:rPr>
              <a:t>: corre la caja a la derecha.</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1700">
                <a:solidFill>
                  <a:schemeClr val="dk1"/>
                </a:solidFill>
                <a:highlight>
                  <a:srgbClr val="E0FF00"/>
                </a:highlight>
                <a:latin typeface="Helvetica Neue"/>
                <a:ea typeface="Helvetica Neue"/>
                <a:cs typeface="Helvetica Neue"/>
                <a:sym typeface="Helvetica Neue"/>
              </a:rPr>
              <a:t>Importante:</a:t>
            </a:r>
            <a:r>
              <a:rPr lang="en-GB" sz="1700">
                <a:solidFill>
                  <a:schemeClr val="dk1"/>
                </a:solidFill>
                <a:highlight>
                  <a:srgbClr val="E0FF00"/>
                </a:highlight>
                <a:latin typeface="Helvetica Neue Light"/>
                <a:ea typeface="Helvetica Neue Light"/>
                <a:cs typeface="Helvetica Neue Light"/>
                <a:sym typeface="Helvetica Neue Light"/>
              </a:rPr>
              <a:t> cuando un elemento flota, deja de pertenecer al flujo normal del HTML.</a:t>
            </a:r>
            <a:endParaRPr sz="1700">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7" name="Google Shape;557;p72"/>
          <p:cNvSpPr txBox="1"/>
          <p:nvPr/>
        </p:nvSpPr>
        <p:spPr>
          <a:xfrm>
            <a:off x="1158297" y="559065"/>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FLOAT</a:t>
            </a:r>
            <a:endParaRPr i="1" sz="4000">
              <a:latin typeface="Anton"/>
              <a:ea typeface="Anton"/>
              <a:cs typeface="Anton"/>
              <a:sym typeface="Anton"/>
            </a:endParaRPr>
          </a:p>
        </p:txBody>
      </p:sp>
      <p:sp>
        <p:nvSpPr>
          <p:cNvPr id="558" name="Google Shape;558;p72"/>
          <p:cNvSpPr txBox="1"/>
          <p:nvPr/>
        </p:nvSpPr>
        <p:spPr>
          <a:xfrm>
            <a:off x="788175" y="2045100"/>
            <a:ext cx="4255200" cy="19683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divgreen</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rgbClr val="FF0000"/>
                </a:solidFill>
                <a:latin typeface="Consolas"/>
                <a:ea typeface="Consolas"/>
                <a:cs typeface="Consolas"/>
                <a:sym typeface="Consolas"/>
              </a:rPr>
              <a:t>    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a:t>
            </a:r>
            <a:r>
              <a:rPr lang="en-GB">
                <a:solidFill>
                  <a:srgbClr val="09885A"/>
                </a:solidFill>
                <a:latin typeface="Consolas"/>
                <a:ea typeface="Consolas"/>
                <a:cs typeface="Consolas"/>
                <a:sym typeface="Consolas"/>
              </a:rPr>
              <a:t>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rgb(238, 255, 65);</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float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left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padding</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a:t>
            </a:r>
            <a:r>
              <a:rPr lang="en-GB">
                <a:solidFill>
                  <a:srgbClr val="09885A"/>
                </a:solidFill>
                <a:latin typeface="Consolas"/>
                <a:ea typeface="Consolas"/>
                <a:cs typeface="Consolas"/>
                <a:sym typeface="Consolas"/>
              </a:rPr>
              <a:t>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559" name="Google Shape;559;p72"/>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pic>
        <p:nvPicPr>
          <p:cNvPr id="560" name="Google Shape;560;p72"/>
          <p:cNvPicPr preferRelativeResize="0"/>
          <p:nvPr/>
        </p:nvPicPr>
        <p:blipFill>
          <a:blip r:embed="rId4">
            <a:alphaModFix/>
          </a:blip>
          <a:stretch>
            <a:fillRect/>
          </a:stretch>
        </p:blipFill>
        <p:spPr>
          <a:xfrm>
            <a:off x="5247350" y="606978"/>
            <a:ext cx="3507100" cy="3929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6" name="Google Shape;566;p73"/>
          <p:cNvSpPr txBox="1"/>
          <p:nvPr/>
        </p:nvSpPr>
        <p:spPr>
          <a:xfrm>
            <a:off x="1644150" y="177825"/>
            <a:ext cx="5855700" cy="92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ADVERTENCIA DE FLOAT</a:t>
            </a:r>
            <a:endParaRPr i="1" sz="3800">
              <a:solidFill>
                <a:schemeClr val="dk1"/>
              </a:solidFill>
              <a:latin typeface="Anton"/>
              <a:ea typeface="Anton"/>
              <a:cs typeface="Anton"/>
              <a:sym typeface="Anton"/>
            </a:endParaRPr>
          </a:p>
        </p:txBody>
      </p:sp>
      <p:sp>
        <p:nvSpPr>
          <p:cNvPr id="567" name="Google Shape;567;p73"/>
          <p:cNvSpPr txBox="1"/>
          <p:nvPr/>
        </p:nvSpPr>
        <p:spPr>
          <a:xfrm>
            <a:off x="475350" y="1259475"/>
            <a:ext cx="8193300" cy="332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900">
                <a:solidFill>
                  <a:schemeClr val="dk1"/>
                </a:solidFill>
                <a:latin typeface="Helvetica Neue Light"/>
                <a:ea typeface="Helvetica Neue Light"/>
                <a:cs typeface="Helvetica Neue Light"/>
                <a:sym typeface="Helvetica Neue Light"/>
              </a:rPr>
              <a:t>Todo elemento flotado, deja de “empujar” en alto a su contenedor. Este último colapsa su altura si todos los elementos flotan.</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2100">
                <a:solidFill>
                  <a:schemeClr val="dk1"/>
                </a:solidFill>
                <a:latin typeface="Helvetica Neue"/>
                <a:ea typeface="Helvetica Neue"/>
                <a:cs typeface="Helvetica Neue"/>
                <a:sym typeface="Helvetica Neue"/>
              </a:rPr>
              <a:t>¿Cómo solucionarlo?</a:t>
            </a:r>
            <a:endParaRPr sz="21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Si googleas sobre el tema, encontrarás muchas técnicas para solucionar el problema del float.  Al elemento que se colapsa, dale un </a:t>
            </a:r>
            <a:r>
              <a:rPr i="1" lang="en-GB" sz="1900">
                <a:solidFill>
                  <a:schemeClr val="dk1"/>
                </a:solidFill>
                <a:latin typeface="Helvetica Neue Light"/>
                <a:ea typeface="Helvetica Neue Light"/>
                <a:cs typeface="Helvetica Neue Light"/>
                <a:sym typeface="Helvetica Neue Light"/>
              </a:rPr>
              <a:t>overflow </a:t>
            </a:r>
            <a:r>
              <a:rPr lang="en-GB" sz="1900">
                <a:solidFill>
                  <a:schemeClr val="dk1"/>
                </a:solidFill>
                <a:latin typeface="Helvetica Neue Light"/>
                <a:ea typeface="Helvetica Neue Light"/>
                <a:cs typeface="Helvetica Neue Light"/>
                <a:sym typeface="Helvetica Neue Light"/>
              </a:rPr>
              <a:t>(excedente) con cualquier valor </a:t>
            </a:r>
            <a:r>
              <a:rPr lang="en-GB" sz="1900">
                <a:solidFill>
                  <a:schemeClr val="dk1"/>
                </a:solidFill>
                <a:highlight>
                  <a:srgbClr val="E0FF00"/>
                </a:highlight>
                <a:latin typeface="Helvetica Neue Light"/>
                <a:ea typeface="Helvetica Neue Light"/>
                <a:cs typeface="Helvetica Neue Light"/>
                <a:sym typeface="Helvetica Neue Light"/>
              </a:rPr>
              <a:t>-menos </a:t>
            </a:r>
            <a:r>
              <a:rPr i="1" lang="en-GB" sz="1900">
                <a:solidFill>
                  <a:schemeClr val="dk1"/>
                </a:solidFill>
                <a:highlight>
                  <a:srgbClr val="E0FF00"/>
                </a:highlight>
                <a:latin typeface="Helvetica Neue Light"/>
                <a:ea typeface="Helvetica Neue Light"/>
                <a:cs typeface="Helvetica Neue Light"/>
                <a:sym typeface="Helvetica Neue Light"/>
              </a:rPr>
              <a:t>scroll-.</a:t>
            </a:r>
            <a:endParaRPr sz="1900">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Joroba de camello:</a:t>
            </a:r>
            <a:r>
              <a:rPr lang="en-GB">
                <a:latin typeface="Helvetica Neue Light"/>
                <a:ea typeface="Helvetica Neue Light"/>
                <a:cs typeface="Helvetica Neue Light"/>
                <a:sym typeface="Helvetica Neue Light"/>
              </a:rPr>
              <a:t> permite que se puedan leer de forma más simple palabras compuestas.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a:latin typeface="Helvetica Neue"/>
                <a:ea typeface="Helvetica Neue"/>
                <a:cs typeface="Helvetica Neue"/>
                <a:sym typeface="Helvetica Neue"/>
              </a:rPr>
              <a:t>Reset CSS: </a:t>
            </a:r>
            <a:r>
              <a:rPr lang="en-GB">
                <a:latin typeface="Helvetica Neue Light"/>
                <a:ea typeface="Helvetica Neue Light"/>
                <a:cs typeface="Helvetica Neue Light"/>
                <a:sym typeface="Helvetica Neue Light"/>
              </a:rPr>
              <a:t>contienen en su código fuente definiciones para propiedades problemáticas, que los diseñadores necesitan unificar desde un principio.</a:t>
            </a:r>
            <a:endParaRPr>
              <a:latin typeface="Helvetica Neue Light"/>
              <a:ea typeface="Helvetica Neue Light"/>
              <a:cs typeface="Helvetica Neue Light"/>
              <a:sym typeface="Helvetica Neue Light"/>
            </a:endParaRPr>
          </a:p>
        </p:txBody>
      </p:sp>
      <p:sp>
        <p:nvSpPr>
          <p:cNvPr id="129" name="Google Shape;129;p2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4</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899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Unidades de medidas</a:t>
            </a:r>
            <a:endParaRPr b="1">
              <a:latin typeface="Helvetica Neue"/>
              <a:ea typeface="Helvetica Neue"/>
              <a:cs typeface="Helvetica Neue"/>
              <a:sym typeface="Helvetica Neue"/>
            </a:endParaRPr>
          </a:p>
          <a:p>
            <a:pPr indent="0" lvl="0" marL="0" rtl="0" algn="l">
              <a:spcBef>
                <a:spcPts val="0"/>
              </a:spcBef>
              <a:spcAft>
                <a:spcPts val="0"/>
              </a:spcAft>
              <a:buNone/>
            </a:pPr>
            <a:r>
              <a:rPr b="1" lang="en-GB">
                <a:latin typeface="Helvetica Neue"/>
                <a:ea typeface="Helvetica Neue"/>
                <a:cs typeface="Helvetica Neue"/>
                <a:sym typeface="Helvetica Neue"/>
              </a:rPr>
              <a:t>Absolutas</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Px (pixels):</a:t>
            </a:r>
            <a:r>
              <a:rPr lang="en-GB">
                <a:latin typeface="Helvetica Neue Light"/>
                <a:ea typeface="Helvetica Neue Light"/>
                <a:cs typeface="Helvetica Neue Light"/>
                <a:sym typeface="Helvetica Neue Light"/>
              </a:rPr>
              <a:t> es la unidad que usan las pantallas.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a:latin typeface="Helvetica Neue"/>
                <a:ea typeface="Helvetica Neue"/>
                <a:cs typeface="Helvetica Neue"/>
                <a:sym typeface="Helvetica Neue"/>
              </a:rPr>
              <a:t>Relativas</a:t>
            </a:r>
            <a:endParaRPr b="1">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Rem:</a:t>
            </a:r>
            <a:r>
              <a:rPr lang="en-GB">
                <a:latin typeface="Helvetica Neue Light"/>
                <a:ea typeface="Helvetica Neue Light"/>
                <a:cs typeface="Helvetica Neue Light"/>
                <a:sym typeface="Helvetica Neue Light"/>
              </a:rPr>
              <a:t> relativa a la configuración de tamaño de la raíz (etiqueta html). </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Porcentaje:</a:t>
            </a:r>
            <a:r>
              <a:rPr lang="en-GB">
                <a:latin typeface="Helvetica Neue Light"/>
                <a:ea typeface="Helvetica Neue Light"/>
                <a:cs typeface="Helvetica Neue Light"/>
                <a:sym typeface="Helvetica Neue Light"/>
              </a:rPr>
              <a:t> tomando en cuenta que 16px es 100%.</a:t>
            </a:r>
            <a:endParaRPr>
              <a:latin typeface="Helvetica Neue Light"/>
              <a:ea typeface="Helvetica Neue Light"/>
              <a:cs typeface="Helvetica Neue Light"/>
              <a:sym typeface="Helvetica Neue Light"/>
            </a:endParaRPr>
          </a:p>
          <a:p>
            <a:pPr indent="-317500" lvl="0" marL="457200" rtl="0" algn="l">
              <a:spcBef>
                <a:spcPts val="0"/>
              </a:spcBef>
              <a:spcAft>
                <a:spcPts val="0"/>
              </a:spcAft>
              <a:buSzPts val="1400"/>
              <a:buFont typeface="Helvetica Neue Light"/>
              <a:buChar char="●"/>
            </a:pPr>
            <a:r>
              <a:rPr b="1" lang="en-GB">
                <a:latin typeface="Helvetica Neue"/>
                <a:ea typeface="Helvetica Neue"/>
                <a:cs typeface="Helvetica Neue"/>
                <a:sym typeface="Helvetica Neue"/>
              </a:rPr>
              <a:t>Viewport:</a:t>
            </a:r>
            <a:r>
              <a:rPr lang="en-GB">
                <a:latin typeface="Helvetica Neue Light"/>
                <a:ea typeface="Helvetica Neue Light"/>
                <a:cs typeface="Helvetica Neue Light"/>
                <a:sym typeface="Helvetica Neue Light"/>
              </a:rPr>
              <a:t> se utilizan para layouts responsivos (más adelante).</a:t>
            </a:r>
            <a:endParaRPr>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3" name="Google Shape;573;p74"/>
          <p:cNvSpPr txBox="1"/>
          <p:nvPr/>
        </p:nvSpPr>
        <p:spPr>
          <a:xfrm>
            <a:off x="1453047" y="5590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CLEAR</a:t>
            </a:r>
            <a:endParaRPr i="1" sz="4000">
              <a:latin typeface="Anton"/>
              <a:ea typeface="Anton"/>
              <a:cs typeface="Anton"/>
              <a:sym typeface="Anton"/>
            </a:endParaRPr>
          </a:p>
        </p:txBody>
      </p:sp>
      <p:sp>
        <p:nvSpPr>
          <p:cNvPr id="574" name="Google Shape;574;p74"/>
          <p:cNvSpPr txBox="1"/>
          <p:nvPr/>
        </p:nvSpPr>
        <p:spPr>
          <a:xfrm>
            <a:off x="726050" y="1534450"/>
            <a:ext cx="3748800" cy="31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La propiedad </a:t>
            </a:r>
            <a:r>
              <a:rPr i="1" lang="en-GB" sz="1800">
                <a:latin typeface="Helvetica Neue Light"/>
                <a:ea typeface="Helvetica Neue Light"/>
                <a:cs typeface="Helvetica Neue Light"/>
                <a:sym typeface="Helvetica Neue Light"/>
              </a:rPr>
              <a:t>clear</a:t>
            </a:r>
            <a:r>
              <a:rPr i="1" lang="en-GB" sz="1800">
                <a:highlight>
                  <a:srgbClr val="FFFFFF"/>
                </a:highlight>
                <a:latin typeface="Helvetica Neue Light"/>
                <a:ea typeface="Helvetica Neue Light"/>
                <a:cs typeface="Helvetica Neue Light"/>
                <a:sym typeface="Helvetica Neue Light"/>
              </a:rPr>
              <a:t> </a:t>
            </a:r>
            <a:r>
              <a:rPr lang="en-GB" sz="1800">
                <a:highlight>
                  <a:srgbClr val="FFFFFF"/>
                </a:highlight>
                <a:latin typeface="Helvetica Neue Light"/>
                <a:ea typeface="Helvetica Neue Light"/>
                <a:cs typeface="Helvetica Neue Light"/>
                <a:sym typeface="Helvetica Neue Light"/>
              </a:rPr>
              <a:t>permite </a:t>
            </a:r>
            <a:r>
              <a:rPr lang="en-GB" sz="1800">
                <a:highlight>
                  <a:srgbClr val="E0FF00"/>
                </a:highlight>
                <a:latin typeface="Helvetica Neue Light"/>
                <a:ea typeface="Helvetica Neue Light"/>
                <a:cs typeface="Helvetica Neue Light"/>
                <a:sym typeface="Helvetica Neue Light"/>
              </a:rPr>
              <a:t>modificar el comportamiento por defecto del posicionamiento flotante, para forzar a un elemento a mostrarse debajo de cualquier caja flotante.</a:t>
            </a:r>
            <a:r>
              <a:rPr lang="en-GB" sz="1800">
                <a:highlight>
                  <a:srgbClr val="FFFFFF"/>
                </a:highlight>
                <a:latin typeface="Helvetica Neue Light"/>
                <a:ea typeface="Helvetica Neue Light"/>
                <a:cs typeface="Helvetica Neue Light"/>
                <a:sym typeface="Helvetica Neue Light"/>
              </a:rPr>
              <a:t> La regla CSS que se aplica al segundo párrafo del ejemplo anterior (el cuadro azul) es la siguiente → </a:t>
            </a:r>
            <a:endParaRPr sz="1800">
              <a:solidFill>
                <a:schemeClr val="dk1"/>
              </a:solidFill>
              <a:latin typeface="Helvetica Neue Light"/>
              <a:ea typeface="Helvetica Neue Light"/>
              <a:cs typeface="Helvetica Neue Light"/>
              <a:sym typeface="Helvetica Neue Light"/>
            </a:endParaRPr>
          </a:p>
        </p:txBody>
      </p:sp>
      <p:sp>
        <p:nvSpPr>
          <p:cNvPr id="575" name="Google Shape;575;p74"/>
          <p:cNvSpPr txBox="1"/>
          <p:nvPr/>
        </p:nvSpPr>
        <p:spPr>
          <a:xfrm>
            <a:off x="4627250" y="2096250"/>
            <a:ext cx="4255200" cy="19683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divblue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rgbClr val="FF0000"/>
                </a:solidFill>
                <a:latin typeface="Consolas"/>
                <a:ea typeface="Consolas"/>
                <a:cs typeface="Consolas"/>
                <a:sym typeface="Consolas"/>
              </a:rPr>
              <a:t>    clear</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left</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blue</a:t>
            </a:r>
            <a:r>
              <a:rPr lang="en-GB">
                <a:solidFill>
                  <a:srgbClr val="0451A5"/>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 </a:t>
            </a:r>
            <a:r>
              <a:rPr lang="en-GB">
                <a:solidFill>
                  <a:srgbClr val="09885A"/>
                </a:solidFill>
                <a:latin typeface="Consolas"/>
                <a:ea typeface="Consolas"/>
                <a:cs typeface="Consolas"/>
                <a:sym typeface="Consolas"/>
              </a:rPr>
              <a:t>400px;</a:t>
            </a:r>
            <a:endParaRPr>
              <a:solidFill>
                <a:srgbClr val="09885A"/>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576" name="Google Shape;576;p74"/>
          <p:cNvSpPr txBox="1"/>
          <p:nvPr/>
        </p:nvSpPr>
        <p:spPr>
          <a:xfrm>
            <a:off x="4958200" y="153445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p7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POSICIONES</a:t>
            </a:r>
            <a:endParaRPr i="1" sz="3600">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7" name="Google Shape;587;p76"/>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a:t>
            </a:r>
            <a:endParaRPr i="1" sz="4000">
              <a:latin typeface="Anton"/>
              <a:ea typeface="Anton"/>
              <a:cs typeface="Anton"/>
              <a:sym typeface="Anton"/>
            </a:endParaRPr>
          </a:p>
        </p:txBody>
      </p:sp>
      <p:sp>
        <p:nvSpPr>
          <p:cNvPr id="588" name="Google Shape;588;p76"/>
          <p:cNvSpPr txBox="1"/>
          <p:nvPr/>
        </p:nvSpPr>
        <p:spPr>
          <a:xfrm>
            <a:off x="726050" y="1534450"/>
            <a:ext cx="8028300" cy="312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000000"/>
                </a:solidFill>
                <a:latin typeface="Helvetica Neue Light"/>
                <a:ea typeface="Helvetica Neue Light"/>
                <a:cs typeface="Helvetica Neue Light"/>
                <a:sym typeface="Helvetica Neue Light"/>
              </a:rPr>
              <a:t>Es una propiedad CSS pensada para ubicar un elemento</a:t>
            </a:r>
            <a:r>
              <a:rPr lang="en-GB" sz="1800">
                <a:latin typeface="Helvetica Neue Light"/>
                <a:ea typeface="Helvetica Neue Light"/>
                <a:cs typeface="Helvetica Neue Light"/>
                <a:sym typeface="Helvetica Neue Light"/>
              </a:rPr>
              <a:t>, con una libertad muy flexible. Algunos ejemplos de uso</a:t>
            </a:r>
            <a:r>
              <a:rPr lang="en-GB" sz="1800">
                <a:solidFill>
                  <a:srgbClr val="000000"/>
                </a:solidFill>
                <a:latin typeface="Helvetica Neue Light"/>
                <a:ea typeface="Helvetica Neue Light"/>
                <a:cs typeface="Helvetica Neue Light"/>
                <a:sym typeface="Helvetica Neue Light"/>
              </a:rPr>
              <a:t>:</a:t>
            </a:r>
            <a:endParaRPr sz="18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000000"/>
                </a:solidFill>
                <a:latin typeface="Helvetica Neue Light"/>
                <a:ea typeface="Helvetica Neue Light"/>
                <a:cs typeface="Helvetica Neue Light"/>
                <a:sym typeface="Helvetica Neue Light"/>
              </a:rPr>
              <a:t>Superponer elementos.</a:t>
            </a:r>
            <a:endParaRPr sz="1800">
              <a:solidFill>
                <a:srgbClr val="0000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000000"/>
                </a:solidFill>
                <a:latin typeface="Helvetica Neue Light"/>
                <a:ea typeface="Helvetica Neue Light"/>
                <a:cs typeface="Helvetica Neue Light"/>
                <a:sym typeface="Helvetica Neue Light"/>
              </a:rPr>
              <a:t>Crear publicidades que te sigan con el scroll o un menú.</a:t>
            </a:r>
            <a:endParaRPr sz="1800">
              <a:solidFill>
                <a:srgbClr val="0000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000000"/>
                </a:solidFill>
                <a:latin typeface="Helvetica Neue Light"/>
                <a:ea typeface="Helvetica Neue Light"/>
                <a:cs typeface="Helvetica Neue Light"/>
                <a:sym typeface="Helvetica Neue Light"/>
              </a:rPr>
              <a:t>Hacer un menú con submenú adentro.</a:t>
            </a:r>
            <a:endParaRPr sz="1800">
              <a:solidFill>
                <a:srgbClr val="000000"/>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highlight>
                  <a:srgbClr val="E0FF00"/>
                </a:highlight>
                <a:latin typeface="Helvetica Neue Light"/>
                <a:ea typeface="Helvetica Neue Light"/>
                <a:cs typeface="Helvetica Neue Light"/>
                <a:sym typeface="Helvetica Neue Light"/>
              </a:rPr>
              <a:t>Valores posibles: </a:t>
            </a:r>
            <a:r>
              <a:rPr lang="en-GB" sz="1800">
                <a:solidFill>
                  <a:srgbClr val="333333"/>
                </a:solidFill>
                <a:highlight>
                  <a:srgbClr val="E0FF00"/>
                </a:highlight>
                <a:latin typeface="Helvetica Neue Light"/>
                <a:ea typeface="Helvetica Neue Light"/>
                <a:cs typeface="Helvetica Neue Light"/>
                <a:sym typeface="Helvetica Neue Light"/>
              </a:rPr>
              <a:t>relative, absolute, fixed, o sticky (cualquiera excepto static).</a:t>
            </a:r>
            <a:endParaRPr sz="1800">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cxnSp>
        <p:nvCxnSpPr>
          <p:cNvPr id="593" name="Google Shape;593;p77"/>
          <p:cNvCxnSpPr>
            <a:stCxn id="594" idx="6"/>
            <a:endCxn id="595" idx="2"/>
          </p:cNvCxnSpPr>
          <p:nvPr/>
        </p:nvCxnSpPr>
        <p:spPr>
          <a:xfrm>
            <a:off x="2124450" y="2126340"/>
            <a:ext cx="5007300" cy="0"/>
          </a:xfrm>
          <a:prstGeom prst="straightConnector1">
            <a:avLst/>
          </a:prstGeom>
          <a:noFill/>
          <a:ln cap="flat" cmpd="sng" w="9525">
            <a:solidFill>
              <a:srgbClr val="3DFFBC"/>
            </a:solidFill>
            <a:prstDash val="solid"/>
            <a:round/>
            <a:headEnd len="med" w="med" type="none"/>
            <a:tailEnd len="med" w="med" type="none"/>
          </a:ln>
        </p:spPr>
      </p:cxnSp>
      <p:sp>
        <p:nvSpPr>
          <p:cNvPr id="594" name="Google Shape;594;p77"/>
          <p:cNvSpPr/>
          <p:nvPr/>
        </p:nvSpPr>
        <p:spPr>
          <a:xfrm>
            <a:off x="145305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7"/>
          <p:cNvSpPr/>
          <p:nvPr/>
        </p:nvSpPr>
        <p:spPr>
          <a:xfrm>
            <a:off x="4329036"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95" name="Google Shape;595;p77"/>
          <p:cNvSpPr/>
          <p:nvPr/>
        </p:nvSpPr>
        <p:spPr>
          <a:xfrm>
            <a:off x="7131800" y="1800540"/>
            <a:ext cx="671400" cy="6516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597" name="Google Shape;597;p77"/>
          <p:cNvSpPr txBox="1"/>
          <p:nvPr/>
        </p:nvSpPr>
        <p:spPr>
          <a:xfrm>
            <a:off x="907200" y="2753775"/>
            <a:ext cx="1763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Define </a:t>
            </a:r>
            <a:r>
              <a:rPr lang="en-GB" sz="1800">
                <a:solidFill>
                  <a:srgbClr val="000000"/>
                </a:solidFill>
                <a:latin typeface="Helvetica Neue Light"/>
                <a:ea typeface="Helvetica Neue Light"/>
                <a:cs typeface="Helvetica Neue Light"/>
                <a:sym typeface="Helvetica Neue Light"/>
              </a:rPr>
              <a:t>qué tipo de posición </a:t>
            </a:r>
            <a:r>
              <a:rPr lang="en-GB" sz="1800">
                <a:latin typeface="Helvetica Neue Light"/>
                <a:ea typeface="Helvetica Neue Light"/>
                <a:cs typeface="Helvetica Neue Light"/>
                <a:sym typeface="Helvetica Neue Light"/>
              </a:rPr>
              <a:t>quieres usar.</a:t>
            </a:r>
            <a:endParaRPr sz="1800">
              <a:highlight>
                <a:srgbClr val="FFFFFF"/>
              </a:highlight>
              <a:latin typeface="Helvetica Neue Light"/>
              <a:ea typeface="Helvetica Neue Light"/>
              <a:cs typeface="Helvetica Neue Light"/>
              <a:sym typeface="Helvetica Neue Light"/>
            </a:endParaRPr>
          </a:p>
        </p:txBody>
      </p:sp>
      <p:sp>
        <p:nvSpPr>
          <p:cNvPr id="598" name="Google Shape;598;p77"/>
          <p:cNvSpPr txBox="1"/>
          <p:nvPr/>
        </p:nvSpPr>
        <p:spPr>
          <a:xfrm>
            <a:off x="6390025" y="3033118"/>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Determina</a:t>
            </a:r>
            <a:r>
              <a:rPr lang="en-GB" sz="1800">
                <a:highlight>
                  <a:srgbClr val="FFFFFF"/>
                </a:highlight>
                <a:latin typeface="Helvetica Neue Light"/>
                <a:ea typeface="Helvetica Neue Light"/>
                <a:cs typeface="Helvetica Neue Light"/>
                <a:sym typeface="Helvetica Neue Light"/>
              </a:rPr>
              <a:t> un valor numérico para las propiedades </a:t>
            </a:r>
            <a:r>
              <a:rPr b="1" i="1" lang="en-GB" sz="1800">
                <a:highlight>
                  <a:srgbClr val="FFFFFF"/>
                </a:highlight>
                <a:latin typeface="Helvetica Neue"/>
                <a:ea typeface="Helvetica Neue"/>
                <a:cs typeface="Helvetica Neue"/>
                <a:sym typeface="Helvetica Neue"/>
              </a:rPr>
              <a:t>top, bottom, left, right.</a:t>
            </a:r>
            <a:endParaRPr b="1" i="1" sz="1800">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highlight>
                <a:srgbClr val="FFFFFF"/>
              </a:highlight>
              <a:latin typeface="Didact Gothic"/>
              <a:ea typeface="Didact Gothic"/>
              <a:cs typeface="Didact Gothic"/>
              <a:sym typeface="Didact Gothic"/>
            </a:endParaRPr>
          </a:p>
        </p:txBody>
      </p:sp>
      <p:sp>
        <p:nvSpPr>
          <p:cNvPr id="599" name="Google Shape;599;p77"/>
          <p:cNvSpPr txBox="1"/>
          <p:nvPr/>
        </p:nvSpPr>
        <p:spPr>
          <a:xfrm>
            <a:off x="3439225" y="2915438"/>
            <a:ext cx="2377800" cy="912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Indica desde dónde calcular la distancia (si será desde arriba, derecha, abajo o izquierda).</a:t>
            </a:r>
            <a:endParaRPr sz="1800">
              <a:highlight>
                <a:srgbClr val="FFFFFF"/>
              </a:highlight>
              <a:latin typeface="Helvetica Neue Light"/>
              <a:ea typeface="Helvetica Neue Light"/>
              <a:cs typeface="Helvetica Neue Light"/>
              <a:sym typeface="Helvetica Neue Light"/>
            </a:endParaRPr>
          </a:p>
        </p:txBody>
      </p:sp>
      <p:sp>
        <p:nvSpPr>
          <p:cNvPr id="600" name="Google Shape;600;p77"/>
          <p:cNvSpPr txBox="1"/>
          <p:nvPr/>
        </p:nvSpPr>
        <p:spPr>
          <a:xfrm>
            <a:off x="1602326" y="1873273"/>
            <a:ext cx="295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1</a:t>
            </a:r>
            <a:endParaRPr sz="2400">
              <a:latin typeface="Lato"/>
              <a:ea typeface="Lato"/>
              <a:cs typeface="Lato"/>
              <a:sym typeface="Lato"/>
            </a:endParaRPr>
          </a:p>
        </p:txBody>
      </p:sp>
      <p:sp>
        <p:nvSpPr>
          <p:cNvPr id="601" name="Google Shape;601;p77"/>
          <p:cNvSpPr txBox="1"/>
          <p:nvPr/>
        </p:nvSpPr>
        <p:spPr>
          <a:xfrm>
            <a:off x="4480533" y="1829337"/>
            <a:ext cx="295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2</a:t>
            </a:r>
            <a:endParaRPr sz="2400">
              <a:latin typeface="Lato"/>
              <a:ea typeface="Lato"/>
              <a:cs typeface="Lato"/>
              <a:sym typeface="Lato"/>
            </a:endParaRPr>
          </a:p>
        </p:txBody>
      </p:sp>
      <p:sp>
        <p:nvSpPr>
          <p:cNvPr id="602" name="Google Shape;602;p77"/>
          <p:cNvSpPr txBox="1"/>
          <p:nvPr/>
        </p:nvSpPr>
        <p:spPr>
          <a:xfrm>
            <a:off x="7276980" y="1858577"/>
            <a:ext cx="2952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3</a:t>
            </a:r>
            <a:endParaRPr sz="2400">
              <a:latin typeface="Lato"/>
              <a:ea typeface="Lato"/>
              <a:cs typeface="Lato"/>
              <a:sym typeface="Lato"/>
            </a:endParaRPr>
          </a:p>
        </p:txBody>
      </p:sp>
      <p:sp>
        <p:nvSpPr>
          <p:cNvPr id="603" name="Google Shape;603;p77"/>
          <p:cNvSpPr txBox="1"/>
          <p:nvPr/>
        </p:nvSpPr>
        <p:spPr>
          <a:xfrm>
            <a:off x="1453047" y="3831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¿CÓMO UBICAR UN ELEMENTO?</a:t>
            </a:r>
            <a:endParaRPr i="1" sz="4000">
              <a:latin typeface="Anton"/>
              <a:ea typeface="Anton"/>
              <a:cs typeface="Anton"/>
              <a:sym typeface="Anton"/>
            </a:endParaRPr>
          </a:p>
        </p:txBody>
      </p:sp>
      <p:pic>
        <p:nvPicPr>
          <p:cNvPr id="604" name="Google Shape;604;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77"/>
          <p:cNvSpPr txBox="1"/>
          <p:nvPr/>
        </p:nvSpPr>
        <p:spPr>
          <a:xfrm>
            <a:off x="907200" y="4617150"/>
            <a:ext cx="66606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E0FF00"/>
                </a:highlight>
                <a:latin typeface="Helvetica Neue Light"/>
                <a:ea typeface="Helvetica Neue Light"/>
                <a:cs typeface="Helvetica Neue Light"/>
                <a:sym typeface="Helvetica Neue Light"/>
              </a:rPr>
              <a:t>¿Recuerdas cuando ubicábamos los fondos? Similar, tiene algunas particularidades.</a:t>
            </a:r>
            <a:endParaRPr>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9" name="Shape 609"/>
        <p:cNvGrpSpPr/>
        <p:nvPr/>
      </p:nvGrpSpPr>
      <p:grpSpPr>
        <a:xfrm>
          <a:off x="0" y="0"/>
          <a:ext cx="0" cy="0"/>
          <a:chOff x="0" y="0"/>
          <a:chExt cx="0" cy="0"/>
        </a:xfrm>
      </p:grpSpPr>
      <p:sp>
        <p:nvSpPr>
          <p:cNvPr id="610" name="Google Shape;610;p78"/>
          <p:cNvSpPr txBox="1"/>
          <p:nvPr/>
        </p:nvSpPr>
        <p:spPr>
          <a:xfrm>
            <a:off x="1453047" y="582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a:t>
            </a:r>
            <a:endParaRPr i="1" sz="4000">
              <a:latin typeface="Anton"/>
              <a:ea typeface="Anton"/>
              <a:cs typeface="Anton"/>
              <a:sym typeface="Anton"/>
            </a:endParaRPr>
          </a:p>
        </p:txBody>
      </p:sp>
      <p:sp>
        <p:nvSpPr>
          <p:cNvPr id="611" name="Google Shape;611;p78"/>
          <p:cNvSpPr txBox="1"/>
          <p:nvPr/>
        </p:nvSpPr>
        <p:spPr>
          <a:xfrm>
            <a:off x="844300" y="1688575"/>
            <a:ext cx="7798500" cy="30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Al aplicar esta propiedad, puedes usar 4 propiedades para posicionar los elementos, y debes darles un valor numérico. Ellas son:</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top:</a:t>
            </a:r>
            <a:r>
              <a:rPr lang="en-GB" sz="1800">
                <a:latin typeface="Helvetica Neue Light"/>
                <a:ea typeface="Helvetica Neue Light"/>
                <a:cs typeface="Helvetica Neue Light"/>
                <a:sym typeface="Helvetica Neue Light"/>
              </a:rPr>
              <a:t> calcula desde el borde superior (ej:  </a:t>
            </a:r>
            <a:r>
              <a:rPr lang="en-GB">
                <a:highlight>
                  <a:srgbClr val="EFEFEF"/>
                </a:highlight>
                <a:latin typeface="Helvetica Neue Light"/>
                <a:ea typeface="Helvetica Neue Light"/>
                <a:cs typeface="Helvetica Neue Light"/>
                <a:sym typeface="Helvetica Neue Light"/>
              </a:rPr>
              <a:t>top: 100px </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right:</a:t>
            </a:r>
            <a:r>
              <a:rPr lang="en-GB" sz="1800">
                <a:latin typeface="Helvetica Neue Light"/>
                <a:ea typeface="Helvetica Neue Light"/>
                <a:cs typeface="Helvetica Neue Light"/>
                <a:sym typeface="Helvetica Neue Light"/>
              </a:rPr>
              <a:t> calcula desde el borde derecho (ej:  </a:t>
            </a:r>
            <a:r>
              <a:rPr lang="en-GB">
                <a:highlight>
                  <a:srgbClr val="EFEFEF"/>
                </a:highlight>
                <a:latin typeface="Helvetica Neue Light"/>
                <a:ea typeface="Helvetica Neue Light"/>
                <a:cs typeface="Helvetica Neue Light"/>
                <a:sym typeface="Helvetica Neue Light"/>
              </a:rPr>
              <a:t>right: 50px).</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bottom:</a:t>
            </a:r>
            <a:r>
              <a:rPr lang="en-GB" sz="1800">
                <a:latin typeface="Helvetica Neue Light"/>
                <a:ea typeface="Helvetica Neue Light"/>
                <a:cs typeface="Helvetica Neue Light"/>
                <a:sym typeface="Helvetica Neue Light"/>
              </a:rPr>
              <a:t> calcula desde el borde inferior (ej: </a:t>
            </a:r>
            <a:r>
              <a:rPr lang="en-GB">
                <a:highlight>
                  <a:srgbClr val="EFEFEF"/>
                </a:highlight>
                <a:latin typeface="Helvetica Neue Light"/>
                <a:ea typeface="Helvetica Neue Light"/>
                <a:cs typeface="Helvetica Neue Light"/>
                <a:sym typeface="Helvetica Neue Light"/>
              </a:rPr>
              <a:t>bottom: 100px </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i="1" lang="en-GB" sz="1800">
                <a:latin typeface="Helvetica Neue"/>
                <a:ea typeface="Helvetica Neue"/>
                <a:cs typeface="Helvetica Neue"/>
                <a:sym typeface="Helvetica Neue"/>
              </a:rPr>
              <a:t>left</a:t>
            </a:r>
            <a:r>
              <a:rPr b="1" i="1" lang="en-GB" sz="1800">
                <a:latin typeface="Helvetica Neue"/>
                <a:ea typeface="Helvetica Neue"/>
                <a:cs typeface="Helvetica Neue"/>
                <a:sym typeface="Helvetica Neue"/>
              </a:rPr>
              <a:t>:</a:t>
            </a:r>
            <a:r>
              <a:rPr lang="en-GB" sz="1800">
                <a:latin typeface="Helvetica Neue Light"/>
                <a:ea typeface="Helvetica Neue Light"/>
                <a:cs typeface="Helvetica Neue Light"/>
                <a:sym typeface="Helvetica Neue Light"/>
              </a:rPr>
              <a:t> calcula desde el borde izquierdo (ej: </a:t>
            </a:r>
            <a:r>
              <a:rPr lang="en-GB">
                <a:highlight>
                  <a:srgbClr val="EFEFEF"/>
                </a:highlight>
                <a:latin typeface="Helvetica Neue Light"/>
                <a:ea typeface="Helvetica Neue Light"/>
                <a:cs typeface="Helvetica Neue Light"/>
                <a:sym typeface="Helvetica Neue Light"/>
              </a:rPr>
              <a:t>left: 50%</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Haz clic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para acceder a más información.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pic>
        <p:nvPicPr>
          <p:cNvPr id="612" name="Google Shape;612;p78"/>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6" name="Shape 616"/>
        <p:cNvGrpSpPr/>
        <p:nvPr/>
      </p:nvGrpSpPr>
      <p:grpSpPr>
        <a:xfrm>
          <a:off x="0" y="0"/>
          <a:ext cx="0" cy="0"/>
          <a:chOff x="0" y="0"/>
          <a:chExt cx="0" cy="0"/>
        </a:xfrm>
      </p:grpSpPr>
      <p:sp>
        <p:nvSpPr>
          <p:cNvPr id="617" name="Google Shape;617;p79"/>
          <p:cNvSpPr txBox="1"/>
          <p:nvPr/>
        </p:nvSpPr>
        <p:spPr>
          <a:xfrm>
            <a:off x="1453047" y="582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RELATIVE</a:t>
            </a:r>
            <a:endParaRPr i="1" sz="4000">
              <a:latin typeface="Anton"/>
              <a:ea typeface="Anton"/>
              <a:cs typeface="Anton"/>
              <a:sym typeface="Anton"/>
            </a:endParaRPr>
          </a:p>
        </p:txBody>
      </p:sp>
      <p:sp>
        <p:nvSpPr>
          <p:cNvPr id="618" name="Google Shape;618;p79"/>
          <p:cNvSpPr txBox="1"/>
          <p:nvPr/>
        </p:nvSpPr>
        <p:spPr>
          <a:xfrm>
            <a:off x="844300" y="1688575"/>
            <a:ext cx="7798500" cy="302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highlight>
                  <a:srgbClr val="FFFFFF"/>
                </a:highlight>
                <a:latin typeface="Helvetica Neue Light"/>
                <a:ea typeface="Helvetica Neue Light"/>
                <a:cs typeface="Helvetica Neue Light"/>
                <a:sym typeface="Helvetica Neue Light"/>
              </a:rPr>
              <a:t>El elemento es posicionado de acuerdo al flujo normal del documento, y luego es </a:t>
            </a:r>
            <a:r>
              <a:rPr b="1" lang="en-GB" sz="2000">
                <a:highlight>
                  <a:srgbClr val="FFFFFF"/>
                </a:highlight>
                <a:latin typeface="Helvetica Neue"/>
                <a:ea typeface="Helvetica Neue"/>
                <a:cs typeface="Helvetica Neue"/>
                <a:sym typeface="Helvetica Neue"/>
              </a:rPr>
              <a:t>desplazado </a:t>
            </a:r>
            <a:r>
              <a:rPr b="1" i="1" lang="en-GB" sz="2000">
                <a:highlight>
                  <a:srgbClr val="FFFFFF"/>
                </a:highlight>
                <a:latin typeface="Helvetica Neue"/>
                <a:ea typeface="Helvetica Neue"/>
                <a:cs typeface="Helvetica Neue"/>
                <a:sym typeface="Helvetica Neue"/>
              </a:rPr>
              <a:t>en relación a sí mismo</a:t>
            </a:r>
            <a:r>
              <a:rPr lang="en-GB" sz="2000">
                <a:highlight>
                  <a:srgbClr val="FFFFFF"/>
                </a:highlight>
                <a:latin typeface="Helvetica Neue Light"/>
                <a:ea typeface="Helvetica Neue Light"/>
                <a:cs typeface="Helvetica Neue Light"/>
                <a:sym typeface="Helvetica Neue Light"/>
              </a:rPr>
              <a:t>.</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highlight>
                  <a:srgbClr val="E0FF00"/>
                </a:highlight>
                <a:latin typeface="Helvetica Neue Light"/>
                <a:ea typeface="Helvetica Neue Light"/>
                <a:cs typeface="Helvetica Neue Light"/>
                <a:sym typeface="Helvetica Neue Light"/>
              </a:rPr>
              <a:t>El desplazamiento no afecta la posición de ningún otro elemento</a:t>
            </a:r>
            <a:r>
              <a:rPr lang="en-GB" sz="2000">
                <a:highlight>
                  <a:srgbClr val="FFFFFF"/>
                </a:highlight>
                <a:latin typeface="Helvetica Neue Light"/>
                <a:ea typeface="Helvetica Neue Light"/>
                <a:cs typeface="Helvetica Neue Light"/>
                <a:sym typeface="Helvetica Neue Light"/>
              </a:rPr>
              <a:t>, provocando que se pueda superponer sobre otro.</a:t>
            </a:r>
            <a:endParaRPr sz="20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highlight>
                <a:srgbClr val="FFFFFF"/>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2000">
              <a:solidFill>
                <a:srgbClr val="333333"/>
              </a:solidFill>
              <a:highlight>
                <a:srgbClr val="FFFFFF"/>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pic>
        <p:nvPicPr>
          <p:cNvPr id="619" name="Google Shape;619;p7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3" name="Shape 623"/>
        <p:cNvGrpSpPr/>
        <p:nvPr/>
      </p:nvGrpSpPr>
      <p:grpSpPr>
        <a:xfrm>
          <a:off x="0" y="0"/>
          <a:ext cx="0" cy="0"/>
          <a:chOff x="0" y="0"/>
          <a:chExt cx="0" cy="0"/>
        </a:xfrm>
      </p:grpSpPr>
      <p:sp>
        <p:nvSpPr>
          <p:cNvPr id="624" name="Google Shape;624;p80"/>
          <p:cNvSpPr txBox="1"/>
          <p:nvPr/>
        </p:nvSpPr>
        <p:spPr>
          <a:xfrm>
            <a:off x="1453047" y="6049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RELATIVE</a:t>
            </a:r>
            <a:endParaRPr i="1" sz="4000">
              <a:latin typeface="Anton"/>
              <a:ea typeface="Anton"/>
              <a:cs typeface="Anton"/>
              <a:sym typeface="Anton"/>
            </a:endParaRPr>
          </a:p>
        </p:txBody>
      </p:sp>
      <p:sp>
        <p:nvSpPr>
          <p:cNvPr id="625" name="Google Shape;625;p80"/>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rgbClr val="FF0000"/>
                </a:solidFill>
                <a:latin typeface="Consolas"/>
                <a:ea typeface="Consolas"/>
                <a:cs typeface="Consolas"/>
                <a:sym typeface="Consolas"/>
              </a:rPr>
              <a:t>    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position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relative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626" name="Google Shape;626;p80"/>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27" name="Google Shape;627;p80"/>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pic>
        <p:nvPicPr>
          <p:cNvPr id="628" name="Google Shape;628;p80"/>
          <p:cNvPicPr preferRelativeResize="0"/>
          <p:nvPr/>
        </p:nvPicPr>
        <p:blipFill>
          <a:blip r:embed="rId3">
            <a:alphaModFix/>
          </a:blip>
          <a:stretch>
            <a:fillRect/>
          </a:stretch>
        </p:blipFill>
        <p:spPr>
          <a:xfrm>
            <a:off x="5192300" y="1929100"/>
            <a:ext cx="3542457" cy="2269025"/>
          </a:xfrm>
          <a:prstGeom prst="rect">
            <a:avLst/>
          </a:prstGeom>
          <a:noFill/>
          <a:ln>
            <a:noFill/>
          </a:ln>
        </p:spPr>
      </p:pic>
      <p:pic>
        <p:nvPicPr>
          <p:cNvPr id="629" name="Google Shape;629;p80"/>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81"/>
          <p:cNvSpPr txBox="1"/>
          <p:nvPr/>
        </p:nvSpPr>
        <p:spPr>
          <a:xfrm>
            <a:off x="1453047" y="5590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ABSOLUTE</a:t>
            </a:r>
            <a:endParaRPr i="1" sz="4000">
              <a:latin typeface="Anton"/>
              <a:ea typeface="Anton"/>
              <a:cs typeface="Anton"/>
              <a:sym typeface="Anton"/>
            </a:endParaRPr>
          </a:p>
        </p:txBody>
      </p:sp>
      <p:sp>
        <p:nvSpPr>
          <p:cNvPr id="635" name="Google Shape;635;p81"/>
          <p:cNvSpPr txBox="1"/>
          <p:nvPr/>
        </p:nvSpPr>
        <p:spPr>
          <a:xfrm>
            <a:off x="672750" y="1725650"/>
            <a:ext cx="7798500" cy="302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333333"/>
                </a:solidFill>
                <a:highlight>
                  <a:srgbClr val="FFFFFF"/>
                </a:highlight>
                <a:latin typeface="Helvetica Neue Light"/>
                <a:ea typeface="Helvetica Neue Light"/>
                <a:cs typeface="Helvetica Neue Light"/>
                <a:sym typeface="Helvetica Neue Light"/>
              </a:rPr>
              <a:t>El elemento es removido del flujo normal del documento, sin crearse espacio alguno para el mismo en el esquema de la página. </a:t>
            </a:r>
            <a:endParaRPr sz="2000">
              <a:solidFill>
                <a:srgbClr val="333333"/>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800"/>
              </a:spcBef>
              <a:spcAft>
                <a:spcPts val="0"/>
              </a:spcAft>
              <a:buClr>
                <a:schemeClr val="dk1"/>
              </a:buClr>
              <a:buSzPts val="1100"/>
              <a:buFont typeface="Arial"/>
              <a:buNone/>
            </a:pPr>
            <a:r>
              <a:rPr lang="en-GB" sz="2000">
                <a:solidFill>
                  <a:srgbClr val="333333"/>
                </a:solidFill>
                <a:highlight>
                  <a:srgbClr val="FFFFFF"/>
                </a:highlight>
                <a:latin typeface="Helvetica Neue Light"/>
                <a:ea typeface="Helvetica Neue Light"/>
                <a:cs typeface="Helvetica Neue Light"/>
                <a:sym typeface="Helvetica Neue Light"/>
              </a:rPr>
              <a:t>Es posicionado relativo a su padre, siempre y cuando su padre tenga “position:relative”. De lo contrario, se ubica relativo al body. Se recomienda </a:t>
            </a:r>
            <a:r>
              <a:rPr lang="en-GB" sz="2000">
                <a:solidFill>
                  <a:srgbClr val="333333"/>
                </a:solidFill>
                <a:highlight>
                  <a:srgbClr val="FFFFFF"/>
                </a:highlight>
                <a:latin typeface="Helvetica Neue Light"/>
                <a:ea typeface="Helvetica Neue Light"/>
                <a:cs typeface="Helvetica Neue Light"/>
                <a:sym typeface="Helvetica Neue Light"/>
              </a:rPr>
              <a:t>establecer</a:t>
            </a:r>
            <a:r>
              <a:rPr lang="en-GB" sz="2000">
                <a:solidFill>
                  <a:srgbClr val="333333"/>
                </a:solidFill>
                <a:highlight>
                  <a:srgbClr val="FFFFFF"/>
                </a:highlight>
                <a:latin typeface="Helvetica Neue Light"/>
                <a:ea typeface="Helvetica Neue Light"/>
                <a:cs typeface="Helvetica Neue Light"/>
                <a:sym typeface="Helvetica Neue Light"/>
              </a:rPr>
              <a:t> un ancho y alto (width, height)</a:t>
            </a:r>
            <a:r>
              <a:rPr lang="en-GB" sz="1900">
                <a:solidFill>
                  <a:srgbClr val="333333"/>
                </a:solidFill>
                <a:highlight>
                  <a:srgbClr val="FFFFFF"/>
                </a:highlight>
                <a:latin typeface="Helvetica Neue Light"/>
                <a:ea typeface="Helvetica Neue Light"/>
                <a:cs typeface="Helvetica Neue Light"/>
                <a:sym typeface="Helvetica Neue Light"/>
              </a:rPr>
              <a:t>.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800"/>
              </a:spcBef>
              <a:spcAft>
                <a:spcPts val="0"/>
              </a:spcAft>
              <a:buClr>
                <a:schemeClr val="dk1"/>
              </a:buClr>
              <a:buSzPts val="1100"/>
              <a:buFont typeface="Arial"/>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800"/>
              </a:spcBef>
              <a:spcAft>
                <a:spcPts val="0"/>
              </a:spcAft>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900">
              <a:solidFill>
                <a:srgbClr val="333333"/>
              </a:solidFill>
              <a:highlight>
                <a:srgbClr val="FFFFFF"/>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900">
              <a:latin typeface="Helvetica Neue Light"/>
              <a:ea typeface="Helvetica Neue Light"/>
              <a:cs typeface="Helvetica Neue Light"/>
              <a:sym typeface="Helvetica Neue Light"/>
            </a:endParaRPr>
          </a:p>
        </p:txBody>
      </p:sp>
      <p:pic>
        <p:nvPicPr>
          <p:cNvPr id="636" name="Google Shape;636;p8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0" name="Shape 640"/>
        <p:cNvGrpSpPr/>
        <p:nvPr/>
      </p:nvGrpSpPr>
      <p:grpSpPr>
        <a:xfrm>
          <a:off x="0" y="0"/>
          <a:ext cx="0" cy="0"/>
          <a:chOff x="0" y="0"/>
          <a:chExt cx="0" cy="0"/>
        </a:xfrm>
      </p:grpSpPr>
      <p:sp>
        <p:nvSpPr>
          <p:cNvPr id="641" name="Google Shape;641;p82"/>
          <p:cNvSpPr txBox="1"/>
          <p:nvPr/>
        </p:nvSpPr>
        <p:spPr>
          <a:xfrm>
            <a:off x="1453047" y="5794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ABSOLUTE</a:t>
            </a:r>
            <a:endParaRPr i="1" sz="4000">
              <a:latin typeface="Anton"/>
              <a:ea typeface="Anton"/>
              <a:cs typeface="Anton"/>
              <a:sym typeface="Anton"/>
            </a:endParaRPr>
          </a:p>
        </p:txBody>
      </p:sp>
      <p:sp>
        <p:nvSpPr>
          <p:cNvPr id="642" name="Google Shape;642;p82"/>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position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absolute</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40px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643" name="Google Shape;643;p82"/>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44" name="Google Shape;644;p82"/>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pic>
        <p:nvPicPr>
          <p:cNvPr id="645" name="Google Shape;645;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46" name="Google Shape;646;p82"/>
          <p:cNvPicPr preferRelativeResize="0"/>
          <p:nvPr/>
        </p:nvPicPr>
        <p:blipFill>
          <a:blip r:embed="rId4">
            <a:alphaModFix/>
          </a:blip>
          <a:stretch>
            <a:fillRect/>
          </a:stretch>
        </p:blipFill>
        <p:spPr>
          <a:xfrm>
            <a:off x="5036775" y="1991250"/>
            <a:ext cx="3622287" cy="1954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0" name="Shape 650"/>
        <p:cNvGrpSpPr/>
        <p:nvPr/>
      </p:nvGrpSpPr>
      <p:grpSpPr>
        <a:xfrm>
          <a:off x="0" y="0"/>
          <a:ext cx="0" cy="0"/>
          <a:chOff x="0" y="0"/>
          <a:chExt cx="0" cy="0"/>
        </a:xfrm>
      </p:grpSpPr>
      <p:sp>
        <p:nvSpPr>
          <p:cNvPr id="651" name="Google Shape;651;p83"/>
          <p:cNvSpPr txBox="1"/>
          <p:nvPr/>
        </p:nvSpPr>
        <p:spPr>
          <a:xfrm>
            <a:off x="1453047" y="5351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POSITION: FIXED Y STICKY</a:t>
            </a:r>
            <a:endParaRPr i="1" sz="4000">
              <a:latin typeface="Anton"/>
              <a:ea typeface="Anton"/>
              <a:cs typeface="Anton"/>
              <a:sym typeface="Anton"/>
            </a:endParaRPr>
          </a:p>
        </p:txBody>
      </p:sp>
      <p:sp>
        <p:nvSpPr>
          <p:cNvPr id="652" name="Google Shape;652;p83"/>
          <p:cNvSpPr txBox="1"/>
          <p:nvPr/>
        </p:nvSpPr>
        <p:spPr>
          <a:xfrm>
            <a:off x="929100" y="1219350"/>
            <a:ext cx="7285800" cy="27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500">
              <a:solidFill>
                <a:srgbClr val="333333"/>
              </a:solidFill>
              <a:highlight>
                <a:srgbClr val="FFFFFF"/>
              </a:highlight>
              <a:latin typeface="Didact Gothic"/>
              <a:ea typeface="Didact Gothic"/>
              <a:cs typeface="Didact Gothic"/>
              <a:sym typeface="Didact Gothic"/>
            </a:endParaRPr>
          </a:p>
          <a:p>
            <a:pPr indent="0" lvl="0" marL="0" rtl="0" algn="ctr">
              <a:lnSpc>
                <a:spcPct val="115000"/>
              </a:lnSpc>
              <a:spcBef>
                <a:spcPts val="1800"/>
              </a:spcBef>
              <a:spcAft>
                <a:spcPts val="0"/>
              </a:spcAft>
              <a:buNone/>
            </a:pPr>
            <a:r>
              <a:rPr lang="en-GB" sz="2400">
                <a:solidFill>
                  <a:srgbClr val="333333"/>
                </a:solidFill>
                <a:highlight>
                  <a:srgbClr val="FFFFFF"/>
                </a:highlight>
                <a:latin typeface="Helvetica Neue Light"/>
                <a:ea typeface="Helvetica Neue Light"/>
                <a:cs typeface="Helvetica Neue Light"/>
                <a:sym typeface="Helvetica Neue Light"/>
              </a:rPr>
              <a:t>Ambos métodos permiten que el elemento se mantenga visible, aunque se haga scroll.</a:t>
            </a:r>
            <a:endParaRPr sz="2400">
              <a:solidFill>
                <a:srgbClr val="333333"/>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80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180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1800"/>
              </a:spcBef>
              <a:spcAft>
                <a:spcPts val="0"/>
              </a:spcAft>
              <a:buNone/>
            </a:pPr>
            <a:r>
              <a:t/>
            </a:r>
            <a:endParaRPr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1800">
              <a:solidFill>
                <a:srgbClr val="333333"/>
              </a:solidFill>
              <a:highlight>
                <a:srgbClr val="FFFFFF"/>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b="1" sz="1800">
              <a:solidFill>
                <a:srgbClr val="333333"/>
              </a:solidFill>
              <a:highlight>
                <a:srgbClr val="FFFFFF"/>
              </a:highlight>
              <a:latin typeface="Didact Gothic"/>
              <a:ea typeface="Didact Gothic"/>
              <a:cs typeface="Didact Gothic"/>
              <a:sym typeface="Didact Gothic"/>
            </a:endParaRPr>
          </a:p>
          <a:p>
            <a:pPr indent="0" lvl="0" marL="0" rtl="0" algn="l">
              <a:spcBef>
                <a:spcPts val="0"/>
              </a:spcBef>
              <a:spcAft>
                <a:spcPts val="0"/>
              </a:spcAft>
              <a:buNone/>
            </a:pPr>
            <a:r>
              <a:t/>
            </a:r>
            <a:endParaRPr sz="1800">
              <a:latin typeface="Didact Gothic"/>
              <a:ea typeface="Didact Gothic"/>
              <a:cs typeface="Didact Gothic"/>
              <a:sym typeface="Didact Gothic"/>
            </a:endParaRPr>
          </a:p>
        </p:txBody>
      </p:sp>
      <p:pic>
        <p:nvPicPr>
          <p:cNvPr id="653" name="Google Shape;653;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5" name="Shape 135"/>
        <p:cNvGrpSpPr/>
        <p:nvPr/>
      </p:nvGrpSpPr>
      <p:grpSpPr>
        <a:xfrm>
          <a:off x="0" y="0"/>
          <a:ext cx="0" cy="0"/>
          <a:chOff x="0" y="0"/>
          <a:chExt cx="0" cy="0"/>
        </a:xfrm>
      </p:grpSpPr>
      <p:sp>
        <p:nvSpPr>
          <p:cNvPr id="136" name="Google Shape;136;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7" name="Google Shape;137;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9" name="Google Shape;659;p84"/>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solidFill>
                  <a:srgbClr val="000000"/>
                </a:solidFill>
                <a:latin typeface="Anton"/>
                <a:ea typeface="Anton"/>
                <a:cs typeface="Anton"/>
                <a:sym typeface="Anton"/>
              </a:rPr>
              <a:t>FIXED</a:t>
            </a:r>
            <a:endParaRPr i="1" sz="4000">
              <a:latin typeface="Anton"/>
              <a:ea typeface="Anton"/>
              <a:cs typeface="Anton"/>
              <a:sym typeface="Anton"/>
            </a:endParaRPr>
          </a:p>
        </p:txBody>
      </p:sp>
      <p:sp>
        <p:nvSpPr>
          <p:cNvPr id="660" name="Google Shape;660;p84"/>
          <p:cNvSpPr txBox="1"/>
          <p:nvPr/>
        </p:nvSpPr>
        <p:spPr>
          <a:xfrm>
            <a:off x="411575" y="1724734"/>
            <a:ext cx="8174700" cy="2934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lang="en-GB" sz="2000">
                <a:latin typeface="Helvetica Neue Light"/>
                <a:ea typeface="Helvetica Neue Light"/>
                <a:cs typeface="Helvetica Neue Light"/>
                <a:sym typeface="Helvetica Neue Light"/>
              </a:rPr>
              <a:t>E</a:t>
            </a:r>
            <a:r>
              <a:rPr lang="en-GB" sz="2000">
                <a:solidFill>
                  <a:srgbClr val="000000"/>
                </a:solidFill>
                <a:latin typeface="Helvetica Neue Light"/>
                <a:ea typeface="Helvetica Neue Light"/>
                <a:cs typeface="Helvetica Neue Light"/>
                <a:sym typeface="Helvetica Neue Light"/>
              </a:rPr>
              <a:t>sta posición es similar a la absoluta, con la excepción de q</a:t>
            </a:r>
            <a:r>
              <a:rPr lang="en-GB" sz="2000">
                <a:latin typeface="Helvetica Neue Light"/>
                <a:ea typeface="Helvetica Neue Light"/>
                <a:cs typeface="Helvetica Neue Light"/>
                <a:sym typeface="Helvetica Neue Light"/>
              </a:rPr>
              <a:t>ue el elemento contenedor es el “viewport”, es decir, la ventana del navegador. </a:t>
            </a:r>
            <a:br>
              <a:rPr lang="en-GB" sz="2000">
                <a:latin typeface="Helvetica Neue Light"/>
                <a:ea typeface="Helvetica Neue Light"/>
                <a:cs typeface="Helvetica Neue Light"/>
                <a:sym typeface="Helvetica Neue Light"/>
              </a:rPr>
            </a:b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Puede ser usada para crear elementos que floten, y que queden en la misma posición aunque se haga scroll. </a:t>
            </a:r>
            <a:endParaRPr sz="20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5"/>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position</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fixed</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0</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666" name="Google Shape;666;p85"/>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67" name="Google Shape;667;p85"/>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668" name="Google Shape;668;p85"/>
          <p:cNvSpPr txBox="1"/>
          <p:nvPr/>
        </p:nvSpPr>
        <p:spPr>
          <a:xfrm>
            <a:off x="1453050" y="338704"/>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solidFill>
                  <a:srgbClr val="000000"/>
                </a:solidFill>
                <a:latin typeface="Anton"/>
                <a:ea typeface="Anton"/>
                <a:cs typeface="Anton"/>
                <a:sym typeface="Anton"/>
              </a:rPr>
              <a:t>FIXED</a:t>
            </a:r>
            <a:endParaRPr i="1" sz="4000">
              <a:latin typeface="Anton"/>
              <a:ea typeface="Anton"/>
              <a:cs typeface="Anton"/>
              <a:sym typeface="Anton"/>
            </a:endParaRPr>
          </a:p>
        </p:txBody>
      </p:sp>
      <p:pic>
        <p:nvPicPr>
          <p:cNvPr id="669" name="Google Shape;669;p8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70" name="Google Shape;670;p85"/>
          <p:cNvPicPr preferRelativeResize="0"/>
          <p:nvPr/>
        </p:nvPicPr>
        <p:blipFill>
          <a:blip r:embed="rId4">
            <a:alphaModFix/>
          </a:blip>
          <a:stretch>
            <a:fillRect/>
          </a:stretch>
        </p:blipFill>
        <p:spPr>
          <a:xfrm>
            <a:off x="5353450" y="1843113"/>
            <a:ext cx="3466454" cy="2515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6" name="Google Shape;676;p86"/>
          <p:cNvSpPr txBox="1"/>
          <p:nvPr/>
        </p:nvSpPr>
        <p:spPr>
          <a:xfrm>
            <a:off x="1453050" y="290879"/>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latin typeface="Anton"/>
                <a:ea typeface="Anton"/>
                <a:cs typeface="Anton"/>
                <a:sym typeface="Anton"/>
              </a:rPr>
              <a:t>STICKY</a:t>
            </a:r>
            <a:endParaRPr i="1" sz="4000">
              <a:latin typeface="Anton"/>
              <a:ea typeface="Anton"/>
              <a:cs typeface="Anton"/>
              <a:sym typeface="Anton"/>
            </a:endParaRPr>
          </a:p>
        </p:txBody>
      </p:sp>
      <p:sp>
        <p:nvSpPr>
          <p:cNvPr id="677" name="Google Shape;677;p86"/>
          <p:cNvSpPr txBox="1"/>
          <p:nvPr/>
        </p:nvSpPr>
        <p:spPr>
          <a:xfrm>
            <a:off x="411575" y="1724734"/>
            <a:ext cx="8174700" cy="2934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lang="en-GB" sz="2000">
                <a:solidFill>
                  <a:srgbClr val="000000"/>
                </a:solidFill>
                <a:latin typeface="Helvetica Neue Light"/>
                <a:ea typeface="Helvetica Neue Light"/>
                <a:cs typeface="Helvetica Neue Light"/>
                <a:sym typeface="Helvetica Neue Light"/>
              </a:rPr>
              <a:t>El elemento es posicionado </a:t>
            </a:r>
            <a:r>
              <a:rPr lang="en-GB" sz="2000">
                <a:latin typeface="Helvetica Neue Light"/>
                <a:ea typeface="Helvetica Neue Light"/>
                <a:cs typeface="Helvetica Neue Light"/>
                <a:sym typeface="Helvetica Neue Light"/>
              </a:rPr>
              <a:t>en el “flow” natural del documento, podría decirse que es un valor que funciona de forma híbrida, es decir, como “relative” y también “fixed”</a:t>
            </a:r>
            <a:r>
              <a:rPr lang="en-GB" sz="1200">
                <a:solidFill>
                  <a:srgbClr val="333333"/>
                </a:solidFill>
                <a:highlight>
                  <a:srgbClr val="FFFFFF"/>
                </a:highlight>
                <a:latin typeface="Helvetica Neue Light"/>
                <a:ea typeface="Helvetica Neue Light"/>
                <a:cs typeface="Helvetica Neue Light"/>
                <a:sym typeface="Helvetica Neue Light"/>
              </a:rPr>
              <a:t>. </a:t>
            </a:r>
            <a:br>
              <a:rPr lang="en-GB" sz="1200">
                <a:solidFill>
                  <a:srgbClr val="333333"/>
                </a:solidFill>
                <a:highlight>
                  <a:srgbClr val="FFFFFF"/>
                </a:highlight>
                <a:latin typeface="Helvetica Neue Light"/>
                <a:ea typeface="Helvetica Neue Light"/>
                <a:cs typeface="Helvetica Neue Light"/>
                <a:sym typeface="Helvetica Neue Light"/>
              </a:rPr>
            </a:br>
            <a:br>
              <a:rPr lang="en-GB" sz="1200">
                <a:solidFill>
                  <a:srgbClr val="333333"/>
                </a:solidFill>
                <a:highlight>
                  <a:srgbClr val="FFFFFF"/>
                </a:highlight>
                <a:latin typeface="Helvetica Neue Light"/>
                <a:ea typeface="Helvetica Neue Light"/>
                <a:cs typeface="Helvetica Neue Light"/>
                <a:sym typeface="Helvetica Neue Light"/>
              </a:rPr>
            </a:br>
            <a:r>
              <a:rPr lang="en-GB" sz="2000">
                <a:solidFill>
                  <a:srgbClr val="333333"/>
                </a:solidFill>
                <a:highlight>
                  <a:srgbClr val="FFFFFF"/>
                </a:highlight>
                <a:latin typeface="Helvetica Neue Light"/>
                <a:ea typeface="Helvetica Neue Light"/>
                <a:cs typeface="Helvetica Neue Light"/>
                <a:sym typeface="Helvetica Neue Light"/>
              </a:rPr>
              <a:t>Esto es, cuando llega el “viewport” (la ventana del navegador) hasta donde se encuentra, se “pegará” sobre el borde superior.</a:t>
            </a:r>
            <a:endParaRPr sz="20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7"/>
          <p:cNvSpPr txBox="1"/>
          <p:nvPr/>
        </p:nvSpPr>
        <p:spPr>
          <a:xfrm>
            <a:off x="1092975" y="1892700"/>
            <a:ext cx="3791400" cy="241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500">
                <a:solidFill>
                  <a:srgbClr val="800000"/>
                </a:solidFill>
                <a:latin typeface="Consolas"/>
                <a:ea typeface="Consolas"/>
                <a:cs typeface="Consolas"/>
                <a:sym typeface="Consolas"/>
              </a:rPr>
              <a:t>div</a:t>
            </a:r>
            <a:r>
              <a:rPr lang="en-GB" sz="1500">
                <a:solidFill>
                  <a:schemeClr val="dk1"/>
                </a:solidFill>
                <a:latin typeface="Consolas"/>
                <a:ea typeface="Consolas"/>
                <a:cs typeface="Consolas"/>
                <a:sym typeface="Consolas"/>
              </a:rPr>
              <a:t> {</a:t>
            </a:r>
            <a:endParaRPr sz="15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sz="1500">
                <a:solidFill>
                  <a:schemeClr val="dk1"/>
                </a:solidFill>
                <a:latin typeface="Consolas"/>
                <a:ea typeface="Consolas"/>
                <a:cs typeface="Consolas"/>
                <a:sym typeface="Consolas"/>
              </a:rPr>
              <a:t>    </a:t>
            </a:r>
            <a:r>
              <a:rPr lang="en-GB" sz="1500">
                <a:solidFill>
                  <a:srgbClr val="FF0000"/>
                </a:solidFill>
                <a:latin typeface="Consolas"/>
                <a:ea typeface="Consolas"/>
                <a:cs typeface="Consolas"/>
                <a:sym typeface="Consolas"/>
              </a:rPr>
              <a:t>position</a:t>
            </a:r>
            <a:r>
              <a:rPr lang="en-GB" sz="1500">
                <a:solidFill>
                  <a:schemeClr val="dk1"/>
                </a:solidFill>
                <a:latin typeface="Consolas"/>
                <a:ea typeface="Consolas"/>
                <a:cs typeface="Consolas"/>
                <a:sym typeface="Consolas"/>
              </a:rPr>
              <a:t>: </a:t>
            </a:r>
            <a:r>
              <a:rPr lang="en-GB" sz="1500">
                <a:solidFill>
                  <a:srgbClr val="0451A5"/>
                </a:solidFill>
                <a:latin typeface="Consolas"/>
                <a:ea typeface="Consolas"/>
                <a:cs typeface="Consolas"/>
                <a:sym typeface="Consolas"/>
              </a:rPr>
              <a:t>sticky</a:t>
            </a: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sz="1500">
                <a:solidFill>
                  <a:srgbClr val="FF0000"/>
                </a:solidFill>
                <a:latin typeface="Consolas"/>
                <a:ea typeface="Consolas"/>
                <a:cs typeface="Consolas"/>
                <a:sym typeface="Consolas"/>
              </a:rPr>
              <a:t>    top: </a:t>
            </a:r>
            <a:r>
              <a:rPr lang="en-GB" sz="1500">
                <a:solidFill>
                  <a:srgbClr val="0451A5"/>
                </a:solidFill>
                <a:latin typeface="Consolas"/>
                <a:ea typeface="Consolas"/>
                <a:cs typeface="Consolas"/>
                <a:sym typeface="Consolas"/>
              </a:rPr>
              <a:t>20px;</a:t>
            </a:r>
            <a:endParaRPr sz="15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rPr lang="en-GB"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p:txBody>
      </p:sp>
      <p:sp>
        <p:nvSpPr>
          <p:cNvPr id="683" name="Google Shape;683;p87"/>
          <p:cNvSpPr txBox="1"/>
          <p:nvPr/>
        </p:nvSpPr>
        <p:spPr>
          <a:xfrm>
            <a:off x="1119125" y="1483300"/>
            <a:ext cx="11304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CSS</a:t>
            </a:r>
            <a:endParaRPr b="1" sz="2000">
              <a:latin typeface="Helvetica Neue"/>
              <a:ea typeface="Helvetica Neue"/>
              <a:cs typeface="Helvetica Neue"/>
              <a:sym typeface="Helvetica Neue"/>
            </a:endParaRPr>
          </a:p>
        </p:txBody>
      </p:sp>
      <p:sp>
        <p:nvSpPr>
          <p:cNvPr id="684" name="Google Shape;684;p87"/>
          <p:cNvSpPr txBox="1"/>
          <p:nvPr/>
        </p:nvSpPr>
        <p:spPr>
          <a:xfrm>
            <a:off x="6212334" y="1393050"/>
            <a:ext cx="1356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latin typeface="Helvetica Neue"/>
                <a:ea typeface="Helvetica Neue"/>
                <a:cs typeface="Helvetica Neue"/>
                <a:sym typeface="Helvetica Neue"/>
              </a:rPr>
              <a:t>Se ve así</a:t>
            </a:r>
            <a:endParaRPr b="1" sz="2000">
              <a:latin typeface="Helvetica Neue"/>
              <a:ea typeface="Helvetica Neue"/>
              <a:cs typeface="Helvetica Neue"/>
              <a:sym typeface="Helvetica Neue"/>
            </a:endParaRPr>
          </a:p>
        </p:txBody>
      </p:sp>
      <p:sp>
        <p:nvSpPr>
          <p:cNvPr id="685" name="Google Shape;685;p87"/>
          <p:cNvSpPr txBox="1"/>
          <p:nvPr/>
        </p:nvSpPr>
        <p:spPr>
          <a:xfrm>
            <a:off x="1453050" y="326754"/>
            <a:ext cx="6237900" cy="9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rgbClr val="000000"/>
              </a:buClr>
              <a:buSzPts val="1100"/>
              <a:buFont typeface="Arial"/>
              <a:buNone/>
            </a:pPr>
            <a:r>
              <a:rPr i="1" lang="en-GB" sz="4000">
                <a:latin typeface="Anton"/>
                <a:ea typeface="Anton"/>
                <a:cs typeface="Anton"/>
                <a:sym typeface="Anton"/>
              </a:rPr>
              <a:t>STICKY</a:t>
            </a:r>
            <a:endParaRPr i="1" sz="4000">
              <a:latin typeface="Anton"/>
              <a:ea typeface="Anton"/>
              <a:cs typeface="Anton"/>
              <a:sym typeface="Anton"/>
            </a:endParaRPr>
          </a:p>
        </p:txBody>
      </p:sp>
      <p:pic>
        <p:nvPicPr>
          <p:cNvPr id="686" name="Google Shape;686;p8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87" name="Google Shape;687;p87"/>
          <p:cNvPicPr preferRelativeResize="0"/>
          <p:nvPr/>
        </p:nvPicPr>
        <p:blipFill>
          <a:blip r:embed="rId4">
            <a:alphaModFix/>
          </a:blip>
          <a:stretch>
            <a:fillRect/>
          </a:stretch>
        </p:blipFill>
        <p:spPr>
          <a:xfrm>
            <a:off x="5288000" y="1843113"/>
            <a:ext cx="3466454" cy="2515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3" name="Google Shape;693;p88"/>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MENÚ CON SUBMENÚ</a:t>
            </a:r>
            <a:endParaRPr i="1" sz="3800">
              <a:latin typeface="Anton"/>
              <a:ea typeface="Anton"/>
              <a:cs typeface="Anton"/>
              <a:sym typeface="Anton"/>
            </a:endParaRPr>
          </a:p>
        </p:txBody>
      </p:sp>
      <p:sp>
        <p:nvSpPr>
          <p:cNvPr id="694" name="Google Shape;694;p88"/>
          <p:cNvSpPr txBox="1"/>
          <p:nvPr/>
        </p:nvSpPr>
        <p:spPr>
          <a:xfrm>
            <a:off x="726050" y="1927350"/>
            <a:ext cx="7856400" cy="2669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lang="en-GB" sz="1800">
                <a:solidFill>
                  <a:schemeClr val="dk1"/>
                </a:solidFill>
                <a:latin typeface="Helvetica Neue Light"/>
                <a:ea typeface="Helvetica Neue Light"/>
                <a:cs typeface="Helvetica Neue Light"/>
                <a:sym typeface="Helvetica Neue Light"/>
              </a:rPr>
              <a:t>El position (tanto </a:t>
            </a:r>
            <a:r>
              <a:rPr i="1" lang="en-GB" sz="1800">
                <a:solidFill>
                  <a:schemeClr val="dk1"/>
                </a:solidFill>
                <a:latin typeface="Helvetica Neue Light"/>
                <a:ea typeface="Helvetica Neue Light"/>
                <a:cs typeface="Helvetica Neue Light"/>
                <a:sym typeface="Helvetica Neue Light"/>
              </a:rPr>
              <a:t>relative </a:t>
            </a:r>
            <a:r>
              <a:rPr lang="en-GB" sz="1800">
                <a:solidFill>
                  <a:schemeClr val="dk1"/>
                </a:solidFill>
                <a:latin typeface="Helvetica Neue Light"/>
                <a:ea typeface="Helvetica Neue Light"/>
                <a:cs typeface="Helvetica Neue Light"/>
                <a:sym typeface="Helvetica Neue Light"/>
              </a:rPr>
              <a:t>como </a:t>
            </a:r>
            <a:r>
              <a:rPr i="1" lang="en-GB" sz="1800">
                <a:solidFill>
                  <a:schemeClr val="dk1"/>
                </a:solidFill>
                <a:latin typeface="Helvetica Neue Light"/>
                <a:ea typeface="Helvetica Neue Light"/>
                <a:cs typeface="Helvetica Neue Light"/>
                <a:sym typeface="Helvetica Neue Light"/>
              </a:rPr>
              <a:t>absolute</a:t>
            </a:r>
            <a:r>
              <a:rPr lang="en-GB" sz="1800">
                <a:solidFill>
                  <a:schemeClr val="dk1"/>
                </a:solidFill>
                <a:latin typeface="Helvetica Neue Light"/>
                <a:ea typeface="Helvetica Neue Light"/>
                <a:cs typeface="Helvetica Neue Light"/>
                <a:sym typeface="Helvetica Neue Light"/>
              </a:rPr>
              <a:t>) se usa, entre otras, para hacer un menú que tenga un submenú emergente. Los ítems del primero son relativos, sirven como borde de cualquier hijo.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La lista dentro de un list-item es absoluta. Por defecto, la sublista tiene </a:t>
            </a:r>
            <a:r>
              <a:rPr i="1" lang="en-GB" sz="1800">
                <a:solidFill>
                  <a:schemeClr val="dk1"/>
                </a:solidFill>
                <a:latin typeface="Helvetica Neue Light"/>
                <a:ea typeface="Helvetica Neue Light"/>
                <a:cs typeface="Helvetica Neue Light"/>
                <a:sym typeface="Helvetica Neue Light"/>
              </a:rPr>
              <a:t>display: none</a:t>
            </a:r>
            <a:r>
              <a:rPr lang="en-GB" sz="1800">
                <a:solidFill>
                  <a:schemeClr val="dk1"/>
                </a:solidFill>
                <a:latin typeface="Helvetica Neue Light"/>
                <a:ea typeface="Helvetica Neue Light"/>
                <a:cs typeface="Helvetica Neue Light"/>
                <a:sym typeface="Helvetica Neue Light"/>
              </a:rPr>
              <a:t>. Recién cuando un list-item detecte el</a:t>
            </a:r>
            <a:r>
              <a:rPr i="1" lang="en-GB" sz="1800">
                <a:solidFill>
                  <a:schemeClr val="dk1"/>
                </a:solidFill>
                <a:latin typeface="Helvetica Neue Light"/>
                <a:ea typeface="Helvetica Neue Light"/>
                <a:cs typeface="Helvetica Neue Light"/>
                <a:sym typeface="Helvetica Neue Light"/>
              </a:rPr>
              <a:t> :hover</a:t>
            </a:r>
            <a:r>
              <a:rPr lang="en-GB" sz="1800">
                <a:solidFill>
                  <a:schemeClr val="dk1"/>
                </a:solidFill>
                <a:latin typeface="Helvetica Neue Light"/>
                <a:ea typeface="Helvetica Neue Light"/>
                <a:cs typeface="Helvetica Neue Light"/>
                <a:sym typeface="Helvetica Neue Light"/>
              </a:rPr>
              <a:t>, si adentro tiene una lista, dale </a:t>
            </a:r>
            <a:r>
              <a:rPr i="1" lang="en-GB" sz="1800">
                <a:solidFill>
                  <a:schemeClr val="dk1"/>
                </a:solidFill>
                <a:latin typeface="Helvetica Neue Light"/>
                <a:ea typeface="Helvetica Neue Light"/>
                <a:cs typeface="Helvetica Neue Light"/>
                <a:sym typeface="Helvetica Neue Light"/>
              </a:rPr>
              <a:t>display: block (no te preocupes, esto quedará quedará más claro con el ejemplo que veremos a continuación).</a:t>
            </a:r>
            <a:endParaRPr i="1"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8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0" name="Google Shape;700;p89"/>
          <p:cNvSpPr txBox="1"/>
          <p:nvPr/>
        </p:nvSpPr>
        <p:spPr>
          <a:xfrm>
            <a:off x="643801" y="2746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1200"/>
              </a:spcAft>
              <a:buClr>
                <a:schemeClr val="dk1"/>
              </a:buClr>
              <a:buSzPts val="1100"/>
              <a:buFont typeface="Arial"/>
              <a:buNone/>
            </a:pPr>
            <a:r>
              <a:rPr i="1" lang="en-GB" sz="3800">
                <a:solidFill>
                  <a:schemeClr val="dk1"/>
                </a:solidFill>
                <a:latin typeface="Anton"/>
                <a:ea typeface="Anton"/>
                <a:cs typeface="Anton"/>
                <a:sym typeface="Anton"/>
              </a:rPr>
              <a:t>MENÚ CON SUBMENÚ</a:t>
            </a:r>
            <a:endParaRPr i="1" sz="3800">
              <a:latin typeface="Anton"/>
              <a:ea typeface="Anton"/>
              <a:cs typeface="Anton"/>
              <a:sym typeface="Anton"/>
            </a:endParaRPr>
          </a:p>
        </p:txBody>
      </p:sp>
      <p:pic>
        <p:nvPicPr>
          <p:cNvPr id="701" name="Google Shape;701;p89"/>
          <p:cNvPicPr preferRelativeResize="0"/>
          <p:nvPr/>
        </p:nvPicPr>
        <p:blipFill>
          <a:blip r:embed="rId4">
            <a:alphaModFix/>
          </a:blip>
          <a:stretch>
            <a:fillRect/>
          </a:stretch>
        </p:blipFill>
        <p:spPr>
          <a:xfrm>
            <a:off x="1262225" y="1367125"/>
            <a:ext cx="6619550" cy="3309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0"/>
          <p:cNvSpPr txBox="1"/>
          <p:nvPr/>
        </p:nvSpPr>
        <p:spPr>
          <a:xfrm>
            <a:off x="4599150" y="47924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list-style</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none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font-size</a:t>
            </a:r>
            <a:r>
              <a:rPr lang="en-GB" sz="1000">
                <a:solidFill>
                  <a:schemeClr val="dk1"/>
                </a:solidFill>
                <a:latin typeface="Consolas"/>
                <a:ea typeface="Consolas"/>
                <a:cs typeface="Consolas"/>
                <a:sym typeface="Consolas"/>
              </a:rPr>
              <a:t>:</a:t>
            </a:r>
            <a:r>
              <a:rPr lang="en-GB" sz="1000">
                <a:solidFill>
                  <a:srgbClr val="09885A"/>
                </a:solidFill>
                <a:latin typeface="Consolas"/>
                <a:ea typeface="Consolas"/>
                <a:cs typeface="Consolas"/>
                <a:sym typeface="Consolas"/>
              </a:rPr>
              <a:t>0</a:t>
            </a:r>
            <a:r>
              <a:rPr lang="en-GB" sz="1000">
                <a:solidFill>
                  <a:schemeClr val="dk1"/>
                </a:solidFill>
                <a:latin typeface="Consolas"/>
                <a:ea typeface="Consolas"/>
                <a:cs typeface="Consolas"/>
                <a:sym typeface="Consolas"/>
              </a:rPr>
              <a:t> </a:t>
            </a:r>
            <a:r>
              <a:rPr lang="en-GB" sz="1000">
                <a:solidFill>
                  <a:srgbClr val="008000"/>
                </a:solidFill>
                <a:latin typeface="Consolas"/>
                <a:ea typeface="Consolas"/>
                <a:cs typeface="Consolas"/>
                <a:sym typeface="Consolas"/>
              </a:rPr>
              <a:t>/* truco por el uso de inline-block*/</a:t>
            </a:r>
            <a:endParaRPr sz="1000">
              <a:solidFill>
                <a:srgbClr val="008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li</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inline-block</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width</a:t>
            </a:r>
            <a:r>
              <a:rPr lang="en-GB" sz="1000">
                <a:solidFill>
                  <a:schemeClr val="dk1"/>
                </a:solidFill>
                <a:latin typeface="Consolas"/>
                <a:ea typeface="Consolas"/>
                <a:cs typeface="Consolas"/>
                <a:sym typeface="Consolas"/>
              </a:rPr>
              <a:t>: </a:t>
            </a:r>
            <a:r>
              <a:rPr lang="en-GB" sz="1000">
                <a:solidFill>
                  <a:srgbClr val="09885A"/>
                </a:solidFill>
                <a:latin typeface="Consolas"/>
                <a:ea typeface="Consolas"/>
                <a:cs typeface="Consolas"/>
                <a:sym typeface="Consolas"/>
              </a:rPr>
              <a:t>25%</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position</a:t>
            </a:r>
            <a:r>
              <a:rPr lang="en-GB" sz="1000">
                <a:solidFill>
                  <a:schemeClr val="dk1"/>
                </a:solidFill>
                <a:latin typeface="Consolas"/>
                <a:ea typeface="Consolas"/>
                <a:cs typeface="Consolas"/>
                <a:sym typeface="Consolas"/>
              </a:rPr>
              <a:t>:</a:t>
            </a:r>
            <a:r>
              <a:rPr lang="en-GB" sz="1000">
                <a:solidFill>
                  <a:srgbClr val="0451A5"/>
                </a:solidFill>
                <a:latin typeface="Consolas"/>
                <a:ea typeface="Consolas"/>
                <a:cs typeface="Consolas"/>
                <a:sym typeface="Consolas"/>
              </a:rPr>
              <a:t>relative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font-size</a:t>
            </a:r>
            <a:r>
              <a:rPr lang="en-GB" sz="1000">
                <a:solidFill>
                  <a:schemeClr val="dk1"/>
                </a:solidFill>
                <a:latin typeface="Consolas"/>
                <a:ea typeface="Consolas"/>
                <a:cs typeface="Consolas"/>
                <a:sym typeface="Consolas"/>
              </a:rPr>
              <a:t>: </a:t>
            </a:r>
            <a:r>
              <a:rPr lang="en-GB" sz="1000">
                <a:solidFill>
                  <a:srgbClr val="09885A"/>
                </a:solidFill>
                <a:latin typeface="Consolas"/>
                <a:ea typeface="Consolas"/>
                <a:cs typeface="Consolas"/>
                <a:sym typeface="Consolas"/>
              </a:rPr>
              <a:t>14px</a:t>
            </a:r>
            <a:endParaRPr sz="1000">
              <a:solidFill>
                <a:srgbClr val="09885A"/>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position</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absolute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none</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li</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 </a:t>
            </a:r>
            <a:r>
              <a:rPr lang="en-GB" sz="1000">
                <a:solidFill>
                  <a:srgbClr val="0451A5"/>
                </a:solidFill>
                <a:latin typeface="Consolas"/>
                <a:ea typeface="Consolas"/>
                <a:cs typeface="Consolas"/>
                <a:sym typeface="Consolas"/>
              </a:rPr>
              <a:t>block</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li:hover</a:t>
            </a:r>
            <a:r>
              <a:rPr lang="en-GB" sz="1000">
                <a:solidFill>
                  <a:schemeClr val="dk1"/>
                </a:solidFill>
                <a:latin typeface="Consolas"/>
                <a:ea typeface="Consolas"/>
                <a:cs typeface="Consolas"/>
                <a:sym typeface="Consolas"/>
              </a:rPr>
              <a:t> </a:t>
            </a:r>
            <a:r>
              <a:rPr lang="en-GB" sz="1000">
                <a:solidFill>
                  <a:srgbClr val="800000"/>
                </a:solidFill>
                <a:latin typeface="Consolas"/>
                <a:ea typeface="Consolas"/>
                <a:cs typeface="Consolas"/>
                <a:sym typeface="Consolas"/>
              </a:rPr>
              <a:t>ul</a:t>
            </a:r>
            <a:r>
              <a:rPr lang="en-GB"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   </a:t>
            </a:r>
            <a:r>
              <a:rPr lang="en-GB" sz="1000">
                <a:solidFill>
                  <a:srgbClr val="FF0000"/>
                </a:solidFill>
                <a:latin typeface="Consolas"/>
                <a:ea typeface="Consolas"/>
                <a:cs typeface="Consolas"/>
                <a:sym typeface="Consolas"/>
              </a:rPr>
              <a:t>display</a:t>
            </a:r>
            <a:r>
              <a:rPr lang="en-GB" sz="1000">
                <a:solidFill>
                  <a:schemeClr val="dk1"/>
                </a:solidFill>
                <a:latin typeface="Consolas"/>
                <a:ea typeface="Consolas"/>
                <a:cs typeface="Consolas"/>
                <a:sym typeface="Consolas"/>
              </a:rPr>
              <a:t>:</a:t>
            </a:r>
            <a:r>
              <a:rPr lang="en-GB" sz="1000">
                <a:solidFill>
                  <a:srgbClr val="0451A5"/>
                </a:solidFill>
                <a:latin typeface="Consolas"/>
                <a:ea typeface="Consolas"/>
                <a:cs typeface="Consolas"/>
                <a:sym typeface="Consolas"/>
              </a:rPr>
              <a:t>block</a:t>
            </a: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Consolas"/>
              <a:ea typeface="Consolas"/>
              <a:cs typeface="Consolas"/>
              <a:sym typeface="Consolas"/>
            </a:endParaRPr>
          </a:p>
          <a:p>
            <a:pPr indent="0" lvl="0" marL="0" rtl="0" algn="l">
              <a:spcBef>
                <a:spcPts val="0"/>
              </a:spcBef>
              <a:spcAft>
                <a:spcPts val="0"/>
              </a:spcAft>
              <a:buNone/>
            </a:pPr>
            <a:r>
              <a:t/>
            </a:r>
            <a:endParaRPr sz="1000">
              <a:solidFill>
                <a:srgbClr val="800000"/>
              </a:solidFill>
              <a:latin typeface="Consolas"/>
              <a:ea typeface="Consolas"/>
              <a:cs typeface="Consolas"/>
              <a:sym typeface="Consolas"/>
            </a:endParaRPr>
          </a:p>
        </p:txBody>
      </p:sp>
      <p:sp>
        <p:nvSpPr>
          <p:cNvPr id="707" name="Google Shape;707;p90"/>
          <p:cNvSpPr txBox="1"/>
          <p:nvPr/>
        </p:nvSpPr>
        <p:spPr>
          <a:xfrm>
            <a:off x="6072600" y="0"/>
            <a:ext cx="7473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latin typeface="Didact Gothic"/>
                <a:ea typeface="Didact Gothic"/>
                <a:cs typeface="Didact Gothic"/>
                <a:sym typeface="Didact Gothic"/>
              </a:rPr>
              <a:t>CSS</a:t>
            </a:r>
            <a:endParaRPr b="1" sz="2000">
              <a:latin typeface="Didact Gothic"/>
              <a:ea typeface="Didact Gothic"/>
              <a:cs typeface="Didact Gothic"/>
              <a:sym typeface="Didact Gothic"/>
            </a:endParaRPr>
          </a:p>
        </p:txBody>
      </p:sp>
      <p:sp>
        <p:nvSpPr>
          <p:cNvPr id="708" name="Google Shape;708;p90"/>
          <p:cNvSpPr txBox="1"/>
          <p:nvPr/>
        </p:nvSpPr>
        <p:spPr>
          <a:xfrm>
            <a:off x="1637425" y="0"/>
            <a:ext cx="939900" cy="44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latin typeface="Didact Gothic"/>
                <a:ea typeface="Didact Gothic"/>
                <a:cs typeface="Didact Gothic"/>
                <a:sym typeface="Didact Gothic"/>
              </a:rPr>
              <a:t>HTML</a:t>
            </a:r>
            <a:endParaRPr b="1" sz="2000">
              <a:latin typeface="Didact Gothic"/>
              <a:ea typeface="Didact Gothic"/>
              <a:cs typeface="Didact Gothic"/>
              <a:sym typeface="Didact Gothic"/>
            </a:endParaRPr>
          </a:p>
        </p:txBody>
      </p:sp>
      <p:sp>
        <p:nvSpPr>
          <p:cNvPr id="709" name="Google Shape;709;p90"/>
          <p:cNvSpPr txBox="1"/>
          <p:nvPr/>
        </p:nvSpPr>
        <p:spPr>
          <a:xfrm>
            <a:off x="0" y="476125"/>
            <a:ext cx="4545000" cy="4643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latin typeface="Consolas"/>
                <a:ea typeface="Consolas"/>
                <a:cs typeface="Consolas"/>
                <a:sym typeface="Consolas"/>
              </a:rPr>
              <a:t>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solidFill>
                  <a:schemeClr val="dk1"/>
                </a:solidFill>
                <a:latin typeface="Consolas"/>
                <a:ea typeface="Consolas"/>
                <a:cs typeface="Consolas"/>
                <a:sym typeface="Consolas"/>
              </a:rPr>
              <a:t>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solidFill>
                  <a:schemeClr val="dk1"/>
                </a:solidFill>
                <a:latin typeface="Consolas"/>
                <a:ea typeface="Consolas"/>
                <a:cs typeface="Consolas"/>
                <a:sym typeface="Consolas"/>
              </a:rPr>
              <a:t>Item</a:t>
            </a:r>
            <a:r>
              <a:rPr lang="en-GB">
                <a:solidFill>
                  <a:srgbClr val="800000"/>
                </a:solidFill>
                <a:latin typeface="Consolas"/>
                <a:ea typeface="Consolas"/>
                <a:cs typeface="Consolas"/>
                <a:sym typeface="Consolas"/>
              </a:rPr>
              <a:t>&lt;/a&gt;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latin typeface="Consolas"/>
                <a:ea typeface="Consolas"/>
                <a:cs typeface="Consolas"/>
                <a:sym typeface="Consolas"/>
              </a:rPr>
              <a:t>Subitem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latin typeface="Consolas"/>
                <a:ea typeface="Consolas"/>
                <a:cs typeface="Consolas"/>
                <a:sym typeface="Consolas"/>
              </a:rPr>
              <a:t>Subitem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800000"/>
                </a:solidFill>
                <a:latin typeface="Consolas"/>
                <a:ea typeface="Consolas"/>
                <a:cs typeface="Consolas"/>
                <a:sym typeface="Consolas"/>
              </a:rPr>
              <a:t>&lt;li&gt;&lt;a</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a:t>
            </a:r>
            <a:r>
              <a:rPr lang="en-GB">
                <a:solidFill>
                  <a:srgbClr val="800000"/>
                </a:solidFill>
                <a:latin typeface="Consolas"/>
                <a:ea typeface="Consolas"/>
                <a:cs typeface="Consolas"/>
                <a:sym typeface="Consolas"/>
              </a:rPr>
              <a:t>&gt;</a:t>
            </a:r>
            <a:r>
              <a:rPr lang="en-GB">
                <a:solidFill>
                  <a:schemeClr val="dk1"/>
                </a:solidFill>
                <a:latin typeface="Consolas"/>
                <a:ea typeface="Consolas"/>
                <a:cs typeface="Consolas"/>
                <a:sym typeface="Consolas"/>
              </a:rPr>
              <a:t>Item</a:t>
            </a:r>
            <a:r>
              <a:rPr lang="en-GB">
                <a:solidFill>
                  <a:srgbClr val="800000"/>
                </a:solidFill>
                <a:latin typeface="Consolas"/>
                <a:ea typeface="Consolas"/>
                <a:cs typeface="Consolas"/>
                <a:sym typeface="Consolas"/>
              </a:rPr>
              <a:t>&lt;/a&gt;&lt;/li&gt;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&lt;/ul&gt;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sz="1500">
              <a:solidFill>
                <a:srgbClr val="800000"/>
              </a:solidFill>
              <a:latin typeface="Consolas"/>
              <a:ea typeface="Consolas"/>
              <a:cs typeface="Consolas"/>
              <a:sym typeface="Consolas"/>
            </a:endParaRPr>
          </a:p>
        </p:txBody>
      </p:sp>
      <p:pic>
        <p:nvPicPr>
          <p:cNvPr id="710" name="Google Shape;710;p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6" name="Google Shape;716;p91"/>
          <p:cNvSpPr txBox="1"/>
          <p:nvPr/>
        </p:nvSpPr>
        <p:spPr>
          <a:xfrm>
            <a:off x="643801" y="27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PROPIEDAD Z-INDEX</a:t>
            </a:r>
            <a:r>
              <a:rPr i="1" lang="en-GB" sz="3800">
                <a:solidFill>
                  <a:schemeClr val="dk1"/>
                </a:solidFill>
                <a:latin typeface="Anton"/>
                <a:ea typeface="Anton"/>
                <a:cs typeface="Anton"/>
                <a:sym typeface="Anton"/>
              </a:rPr>
              <a:t> </a:t>
            </a:r>
            <a:endParaRPr i="1" sz="38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rPr i="1" lang="en-GB" sz="2400">
                <a:solidFill>
                  <a:schemeClr val="dk1"/>
                </a:solidFill>
                <a:latin typeface="Anton"/>
                <a:ea typeface="Anton"/>
                <a:cs typeface="Anton"/>
                <a:sym typeface="Anton"/>
              </a:rPr>
              <a:t>(para el orden de superposición)</a:t>
            </a:r>
            <a:endParaRPr i="1" sz="2400">
              <a:latin typeface="Anton"/>
              <a:ea typeface="Anton"/>
              <a:cs typeface="Anton"/>
              <a:sym typeface="Anton"/>
            </a:endParaRPr>
          </a:p>
        </p:txBody>
      </p:sp>
      <p:sp>
        <p:nvSpPr>
          <p:cNvPr id="717" name="Google Shape;717;p91"/>
          <p:cNvSpPr txBox="1"/>
          <p:nvPr/>
        </p:nvSpPr>
        <p:spPr>
          <a:xfrm>
            <a:off x="463700" y="1888750"/>
            <a:ext cx="8210700" cy="263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El z-index entra en juego cuando dos elementos que tienen </a:t>
            </a:r>
            <a:r>
              <a:rPr i="1" lang="en-GB" sz="1800">
                <a:solidFill>
                  <a:schemeClr val="dk1"/>
                </a:solidFill>
                <a:latin typeface="Helvetica Neue Light"/>
                <a:ea typeface="Helvetica Neue Light"/>
                <a:cs typeface="Helvetica Neue Light"/>
                <a:sym typeface="Helvetica Neue Light"/>
              </a:rPr>
              <a:t>position </a:t>
            </a:r>
            <a:r>
              <a:rPr lang="en-GB" sz="1800">
                <a:solidFill>
                  <a:schemeClr val="dk1"/>
                </a:solidFill>
                <a:latin typeface="Helvetica Neue Light"/>
                <a:ea typeface="Helvetica Neue Light"/>
                <a:cs typeface="Helvetica Neue Light"/>
                <a:sym typeface="Helvetica Neue Light"/>
              </a:rPr>
              <a:t>se superponen. Esta propiedad acepta como valor un número (sin ninguna unidad, ni px, ni cm, ni nada); a valor más alto, se mostrará por encima de los demás elementos.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Por defecto, todos los objetos tienen z-index:1. Si dos objetos tienen el mismo valor de z-index y se superponen, el que fue creado después en el HTML se verá encima del otro.</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1" name="Shape 721"/>
        <p:cNvGrpSpPr/>
        <p:nvPr/>
      </p:nvGrpSpPr>
      <p:grpSpPr>
        <a:xfrm>
          <a:off x="0" y="0"/>
          <a:ext cx="0" cy="0"/>
          <a:chOff x="0" y="0"/>
          <a:chExt cx="0" cy="0"/>
        </a:xfrm>
      </p:grpSpPr>
      <p:pic>
        <p:nvPicPr>
          <p:cNvPr id="722" name="Google Shape;722;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3" name="Google Shape;723;p9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724" name="Google Shape;724;p92"/>
          <p:cNvSpPr txBox="1"/>
          <p:nvPr/>
        </p:nvSpPr>
        <p:spPr>
          <a:xfrm>
            <a:off x="1626300" y="212610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 </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BOX MODEL</a:t>
            </a:r>
            <a:endParaRPr b="0" i="1" sz="4000" u="none" cap="none" strike="noStrike">
              <a:solidFill>
                <a:srgbClr val="000000"/>
              </a:solidFill>
              <a:latin typeface="Anton"/>
              <a:ea typeface="Anton"/>
              <a:cs typeface="Anton"/>
              <a:sym typeface="Anton"/>
            </a:endParaRPr>
          </a:p>
        </p:txBody>
      </p:sp>
      <p:sp>
        <p:nvSpPr>
          <p:cNvPr id="730" name="Google Shape;730;p9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Incluye box model en tu proyecto final.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31" name="Google Shape;731;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2" name="Google Shape;732;p9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5</a:t>
            </a:r>
            <a:endParaRPr i="1" sz="2000">
              <a:latin typeface="Anton"/>
              <a:ea typeface="Anton"/>
              <a:cs typeface="Anton"/>
              <a:sym typeface="Anton"/>
            </a:endParaRPr>
          </a:p>
        </p:txBody>
      </p:sp>
      <p:pic>
        <p:nvPicPr>
          <p:cNvPr id="143" name="Google Shape;143;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4" name="Google Shape;144;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45" name="Google Shape;145;p31"/>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46" name="Google Shape;146;p3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Display</a:t>
            </a:r>
            <a:endParaRPr sz="1100">
              <a:solidFill>
                <a:srgbClr val="FFFFFF"/>
              </a:solidFill>
              <a:latin typeface="Helvetica Neue"/>
              <a:ea typeface="Helvetica Neue"/>
              <a:cs typeface="Helvetica Neue"/>
              <a:sym typeface="Helvetica Neue"/>
            </a:endParaRPr>
          </a:p>
        </p:txBody>
      </p:sp>
      <p:sp>
        <p:nvSpPr>
          <p:cNvPr id="147" name="Google Shape;147;p3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Propiedades de la caja</a:t>
            </a:r>
            <a:endParaRPr b="0" i="0" sz="1100" u="none" cap="none" strike="noStrike">
              <a:solidFill>
                <a:srgbClr val="FFFFFF"/>
              </a:solidFill>
              <a:latin typeface="Helvetica Neue"/>
              <a:ea typeface="Helvetica Neue"/>
              <a:cs typeface="Helvetica Neue"/>
              <a:sym typeface="Helvetica Neue"/>
            </a:endParaRPr>
          </a:p>
        </p:txBody>
      </p:sp>
      <p:cxnSp>
        <p:nvCxnSpPr>
          <p:cNvPr id="148" name="Google Shape;148;p31"/>
          <p:cNvCxnSpPr/>
          <p:nvPr/>
        </p:nvCxnSpPr>
        <p:spPr>
          <a:xfrm>
            <a:off x="2071400" y="2499138"/>
            <a:ext cx="958200" cy="0"/>
          </a:xfrm>
          <a:prstGeom prst="straightConnector1">
            <a:avLst/>
          </a:prstGeom>
          <a:noFill/>
          <a:ln cap="flat" cmpd="sng" w="9525">
            <a:solidFill>
              <a:srgbClr val="CCCCCC"/>
            </a:solidFill>
            <a:prstDash val="solid"/>
            <a:round/>
            <a:headEnd len="med" w="med" type="oval"/>
            <a:tailEnd len="med" w="med" type="oval"/>
          </a:ln>
        </p:spPr>
      </p:cxnSp>
      <p:sp>
        <p:nvSpPr>
          <p:cNvPr id="149" name="Google Shape;149;p31"/>
          <p:cNvSpPr/>
          <p:nvPr/>
        </p:nvSpPr>
        <p:spPr>
          <a:xfrm>
            <a:off x="3007208" y="2342259"/>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Tipos de elementos</a:t>
            </a:r>
            <a:endParaRPr b="0" i="0" sz="1100" u="none" cap="none" strike="noStrike">
              <a:solidFill>
                <a:srgbClr val="222222"/>
              </a:solidFill>
              <a:latin typeface="Helvetica Neue"/>
              <a:ea typeface="Helvetica Neue"/>
              <a:cs typeface="Helvetica Neue"/>
              <a:sym typeface="Helvetica Neue"/>
            </a:endParaRPr>
          </a:p>
        </p:txBody>
      </p:sp>
      <p:cxnSp>
        <p:nvCxnSpPr>
          <p:cNvPr id="150" name="Google Shape;150;p31"/>
          <p:cNvCxnSpPr/>
          <p:nvPr/>
        </p:nvCxnSpPr>
        <p:spPr>
          <a:xfrm>
            <a:off x="2157414" y="2491718"/>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1" name="Google Shape;151;p31"/>
          <p:cNvSpPr/>
          <p:nvPr/>
        </p:nvSpPr>
        <p:spPr>
          <a:xfrm>
            <a:off x="3007208" y="2733628"/>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Función </a:t>
            </a:r>
            <a:endParaRPr b="0" i="0" sz="1100" u="none" cap="none" strike="noStrike">
              <a:solidFill>
                <a:srgbClr val="222222"/>
              </a:solidFill>
              <a:latin typeface="Helvetica Neue"/>
              <a:ea typeface="Helvetica Neue"/>
              <a:cs typeface="Helvetica Neue"/>
              <a:sym typeface="Helvetica Neue"/>
            </a:endParaRPr>
          </a:p>
        </p:txBody>
      </p:sp>
      <p:cxnSp>
        <p:nvCxnSpPr>
          <p:cNvPr id="152" name="Google Shape;152;p31"/>
          <p:cNvCxnSpPr/>
          <p:nvPr/>
        </p:nvCxnSpPr>
        <p:spPr>
          <a:xfrm>
            <a:off x="2071400" y="1419075"/>
            <a:ext cx="958200" cy="0"/>
          </a:xfrm>
          <a:prstGeom prst="straightConnector1">
            <a:avLst/>
          </a:prstGeom>
          <a:noFill/>
          <a:ln cap="flat" cmpd="sng" w="9525">
            <a:solidFill>
              <a:srgbClr val="CCCCCC"/>
            </a:solidFill>
            <a:prstDash val="solid"/>
            <a:round/>
            <a:headEnd len="med" w="med" type="oval"/>
            <a:tailEnd len="med" w="med" type="oval"/>
          </a:ln>
        </p:spPr>
      </p:cxnSp>
      <p:sp>
        <p:nvSpPr>
          <p:cNvPr id="153" name="Google Shape;153;p31"/>
          <p:cNvSpPr/>
          <p:nvPr/>
        </p:nvSpPr>
        <p:spPr>
          <a:xfrm>
            <a:off x="3007208" y="12621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Box model</a:t>
            </a:r>
            <a:endParaRPr b="0" i="0" sz="1100" u="none" cap="none" strike="noStrike">
              <a:solidFill>
                <a:srgbClr val="222222"/>
              </a:solidFill>
              <a:latin typeface="Helvetica Neue"/>
              <a:ea typeface="Helvetica Neue"/>
              <a:cs typeface="Helvetica Neue"/>
              <a:sym typeface="Helvetica Neue"/>
            </a:endParaRPr>
          </a:p>
        </p:txBody>
      </p:sp>
      <p:cxnSp>
        <p:nvCxnSpPr>
          <p:cNvPr id="154" name="Google Shape;154;p31"/>
          <p:cNvCxnSpPr/>
          <p:nvPr/>
        </p:nvCxnSpPr>
        <p:spPr>
          <a:xfrm>
            <a:off x="4374500" y="2890563"/>
            <a:ext cx="958200" cy="0"/>
          </a:xfrm>
          <a:prstGeom prst="straightConnector1">
            <a:avLst/>
          </a:prstGeom>
          <a:noFill/>
          <a:ln cap="flat" cmpd="sng" w="9525">
            <a:solidFill>
              <a:srgbClr val="CCCCCC"/>
            </a:solidFill>
            <a:prstDash val="solid"/>
            <a:round/>
            <a:headEnd len="med" w="med" type="oval"/>
            <a:tailEnd len="med" w="med" type="oval"/>
          </a:ln>
        </p:spPr>
      </p:cxnSp>
      <p:sp>
        <p:nvSpPr>
          <p:cNvPr id="155" name="Google Shape;155;p31"/>
          <p:cNvSpPr/>
          <p:nvPr/>
        </p:nvSpPr>
        <p:spPr>
          <a:xfrm>
            <a:off x="5310308" y="27336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Bug de Display</a:t>
            </a:r>
            <a:endParaRPr b="0" i="0" sz="1100" u="none" cap="none" strike="noStrike">
              <a:solidFill>
                <a:srgbClr val="222222"/>
              </a:solidFill>
              <a:latin typeface="Helvetica Neue"/>
              <a:ea typeface="Helvetica Neue"/>
              <a:cs typeface="Helvetica Neue"/>
              <a:sym typeface="Helvetica Neue"/>
            </a:endParaRPr>
          </a:p>
        </p:txBody>
      </p:sp>
      <p:cxnSp>
        <p:nvCxnSpPr>
          <p:cNvPr id="156" name="Google Shape;156;p31"/>
          <p:cNvCxnSpPr/>
          <p:nvPr/>
        </p:nvCxnSpPr>
        <p:spPr>
          <a:xfrm>
            <a:off x="13507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57" name="Google Shape;157;p31"/>
          <p:cNvSpPr/>
          <p:nvPr/>
        </p:nvSpPr>
        <p:spPr>
          <a:xfrm>
            <a:off x="6243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Flotaciones</a:t>
            </a:r>
            <a:endParaRPr sz="1100">
              <a:solidFill>
                <a:srgbClr val="FFFFFF"/>
              </a:solidFill>
              <a:latin typeface="Helvetica Neue"/>
              <a:ea typeface="Helvetica Neue"/>
              <a:cs typeface="Helvetica Neue"/>
              <a:sym typeface="Helvetica Neue"/>
            </a:endParaRPr>
          </a:p>
        </p:txBody>
      </p:sp>
      <p:cxnSp>
        <p:nvCxnSpPr>
          <p:cNvPr id="158" name="Google Shape;158;p31"/>
          <p:cNvCxnSpPr/>
          <p:nvPr/>
        </p:nvCxnSpPr>
        <p:spPr>
          <a:xfrm>
            <a:off x="2077200" y="3579175"/>
            <a:ext cx="958200" cy="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31"/>
          <p:cNvSpPr/>
          <p:nvPr/>
        </p:nvSpPr>
        <p:spPr>
          <a:xfrm>
            <a:off x="3013008" y="34222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Float</a:t>
            </a:r>
            <a:endParaRPr b="0" i="0" sz="1100" u="none" cap="none" strike="noStrike">
              <a:solidFill>
                <a:srgbClr val="222222"/>
              </a:solidFill>
              <a:latin typeface="Helvetica Neue"/>
              <a:ea typeface="Helvetica Neue"/>
              <a:cs typeface="Helvetica Neue"/>
              <a:sym typeface="Helvetica Neue"/>
            </a:endParaRPr>
          </a:p>
        </p:txBody>
      </p:sp>
      <p:cxnSp>
        <p:nvCxnSpPr>
          <p:cNvPr id="160" name="Google Shape;160;p31"/>
          <p:cNvCxnSpPr/>
          <p:nvPr/>
        </p:nvCxnSpPr>
        <p:spPr>
          <a:xfrm>
            <a:off x="1350750" y="3852378"/>
            <a:ext cx="0" cy="446100"/>
          </a:xfrm>
          <a:prstGeom prst="straightConnector1">
            <a:avLst/>
          </a:prstGeom>
          <a:noFill/>
          <a:ln cap="flat" cmpd="sng" w="9525">
            <a:solidFill>
              <a:srgbClr val="CCCCCC"/>
            </a:solidFill>
            <a:prstDash val="solid"/>
            <a:round/>
            <a:headEnd len="med" w="med" type="oval"/>
            <a:tailEnd len="med" w="med" type="oval"/>
          </a:ln>
        </p:spPr>
      </p:cxnSp>
      <p:sp>
        <p:nvSpPr>
          <p:cNvPr id="161" name="Google Shape;161;p31"/>
          <p:cNvSpPr/>
          <p:nvPr/>
        </p:nvSpPr>
        <p:spPr>
          <a:xfrm>
            <a:off x="624300" y="4298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Posiciones</a:t>
            </a:r>
            <a:endParaRPr sz="1100">
              <a:solidFill>
                <a:srgbClr val="FFFFFF"/>
              </a:solidFill>
              <a:latin typeface="Helvetica Neue"/>
              <a:ea typeface="Helvetica Neue"/>
              <a:cs typeface="Helvetica Neue"/>
              <a:sym typeface="Helvetica Neue"/>
            </a:endParaRPr>
          </a:p>
        </p:txBody>
      </p:sp>
      <p:cxnSp>
        <p:nvCxnSpPr>
          <p:cNvPr id="162" name="Google Shape;162;p31"/>
          <p:cNvCxnSpPr/>
          <p:nvPr/>
        </p:nvCxnSpPr>
        <p:spPr>
          <a:xfrm>
            <a:off x="2077200" y="46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63" name="Google Shape;163;p31"/>
          <p:cNvSpPr/>
          <p:nvPr/>
        </p:nvSpPr>
        <p:spPr>
          <a:xfrm>
            <a:off x="3013008" y="445027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Position</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graphicFrame>
        <p:nvGraphicFramePr>
          <p:cNvPr id="737" name="Google Shape;737;p94"/>
          <p:cNvGraphicFramePr/>
          <p:nvPr/>
        </p:nvGraphicFramePr>
        <p:xfrm>
          <a:off x="153263" y="344100"/>
          <a:ext cx="3000000" cy="3000000"/>
        </p:xfrm>
        <a:graphic>
          <a:graphicData uri="http://schemas.openxmlformats.org/drawingml/2006/table">
            <a:tbl>
              <a:tblPr>
                <a:noFill/>
                <a:tableStyleId>{0C357144-BD67-4E7B-9F4B-03B29F435727}</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BOX MODEL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 HTML y CSS.</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carpeta en formato ZIP o RAR, con el o los archivos HTML y CSS.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latin typeface="Helvetica Neue Light"/>
                          <a:ea typeface="Helvetica Neue Light"/>
                          <a:cs typeface="Helvetica Neue Light"/>
                          <a:sym typeface="Helvetica Neue Light"/>
                        </a:rPr>
                        <a:t>agrega al CSS del Proyecto Final (¿Cuál necesitan: espacio exterior, interior, bordes?). </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Márgenes. </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Rellenos.</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Bordes.</a:t>
                      </a:r>
                      <a:endParaRPr sz="1700">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SzPts val="1700"/>
                        <a:buFont typeface="Helvetica Neue Light"/>
                        <a:buChar char="-"/>
                      </a:pPr>
                      <a:r>
                        <a:rPr lang="en-GB" sz="1700">
                          <a:latin typeface="Helvetica Neue Light"/>
                          <a:ea typeface="Helvetica Neue Light"/>
                          <a:cs typeface="Helvetica Neue Light"/>
                          <a:sym typeface="Helvetica Neue Light"/>
                        </a:rPr>
                        <a:t>Menú.</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r>
                        <a:rPr b="1" lang="en-GB" sz="1600">
                          <a:solidFill>
                            <a:schemeClr val="dk1"/>
                          </a:solidFill>
                          <a:latin typeface="Helvetica Neue"/>
                          <a:ea typeface="Helvetica Neue"/>
                          <a:cs typeface="Helvetica Neue"/>
                          <a:sym typeface="Helvetica Neue"/>
                        </a:rPr>
                        <a:t> </a:t>
                      </a:r>
                      <a:r>
                        <a:rPr lang="en-GB" sz="1600">
                          <a:solidFill>
                            <a:schemeClr val="dk1"/>
                          </a:solidFill>
                          <a:latin typeface="Helvetica Neue Light"/>
                          <a:ea typeface="Helvetica Neue Light"/>
                          <a:cs typeface="Helvetica Neue Light"/>
                          <a:sym typeface="Helvetica Neue Light"/>
                        </a:rPr>
                        <a:t>modifica el menú con las propiedades de Display. Sumar márgenes, rellenos y bordes a las secciones dentro de las páginas. No necesariamente tienen que estar las tres propiedades a la misma sección, pueden estar aplicadas a diferentes secciones diferentes propiedades.</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 </a:t>
                      </a: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los archivos de box modeling</a:t>
                      </a:r>
                      <a:endParaRPr sz="19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38" name="Google Shape;738;p94"/>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739" name="Google Shape;739;p94"/>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E7E3"/>
        </a:solidFill>
      </p:bgPr>
    </p:bg>
    <p:spTree>
      <p:nvGrpSpPr>
        <p:cNvPr id="743" name="Shape 743"/>
        <p:cNvGrpSpPr/>
        <p:nvPr/>
      </p:nvGrpSpPr>
      <p:grpSpPr>
        <a:xfrm>
          <a:off x="0" y="0"/>
          <a:ext cx="0" cy="0"/>
          <a:chOff x="0" y="0"/>
          <a:chExt cx="0" cy="0"/>
        </a:xfrm>
      </p:grpSpPr>
      <p:sp>
        <p:nvSpPr>
          <p:cNvPr id="744" name="Google Shape;744;p95"/>
          <p:cNvSpPr txBox="1"/>
          <p:nvPr/>
        </p:nvSpPr>
        <p:spPr>
          <a:xfrm>
            <a:off x="1871575" y="2461175"/>
            <a:ext cx="5400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BOX MODEL</a:t>
            </a:r>
            <a:endParaRPr b="0" i="1" sz="4000" u="none" cap="none" strike="noStrike">
              <a:solidFill>
                <a:srgbClr val="000000"/>
              </a:solidFill>
              <a:latin typeface="Anton"/>
              <a:ea typeface="Anton"/>
              <a:cs typeface="Anton"/>
              <a:sym typeface="Anton"/>
            </a:endParaRPr>
          </a:p>
        </p:txBody>
      </p:sp>
      <p:sp>
        <p:nvSpPr>
          <p:cNvPr id="745" name="Google Shape;745;p95"/>
          <p:cNvSpPr txBox="1"/>
          <p:nvPr/>
        </p:nvSpPr>
        <p:spPr>
          <a:xfrm>
            <a:off x="938113" y="3774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4000"/>
              <a:buFont typeface="Arial"/>
              <a:buNone/>
            </a:pPr>
            <a:r>
              <a:rPr lang="en-GB" sz="2000">
                <a:solidFill>
                  <a:schemeClr val="dk1"/>
                </a:solidFill>
                <a:latin typeface="Helvetica Neue Light"/>
                <a:ea typeface="Helvetica Neue Light"/>
                <a:cs typeface="Helvetica Neue Light"/>
                <a:sym typeface="Helvetica Neue Light"/>
              </a:rPr>
              <a:t>Incluir box modeling en tu proyecto final.</a:t>
            </a:r>
            <a:endParaRPr b="0" i="0" sz="20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8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46" name="Google Shape;746;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7" name="Google Shape;747;p95"/>
          <p:cNvPicPr preferRelativeResize="0"/>
          <p:nvPr/>
        </p:nvPicPr>
        <p:blipFill rotWithShape="1">
          <a:blip r:embed="rId4">
            <a:alphaModFix/>
          </a:blip>
          <a:srcRect b="0" l="0" r="0" t="0"/>
          <a:stretch/>
        </p:blipFill>
        <p:spPr>
          <a:xfrm>
            <a:off x="3928700" y="985675"/>
            <a:ext cx="1286650" cy="128957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aphicFrame>
        <p:nvGraphicFramePr>
          <p:cNvPr id="752" name="Google Shape;752;p96"/>
          <p:cNvGraphicFramePr/>
          <p:nvPr/>
        </p:nvGraphicFramePr>
        <p:xfrm>
          <a:off x="112975" y="317225"/>
          <a:ext cx="3000000" cy="3000000"/>
        </p:xfrm>
        <a:graphic>
          <a:graphicData uri="http://schemas.openxmlformats.org/drawingml/2006/table">
            <a:tbl>
              <a:tblPr>
                <a:noFill/>
                <a:tableStyleId>{0C357144-BD67-4E7B-9F4B-03B29F435727}</a:tableStyleId>
              </a:tblPr>
              <a:tblGrid>
                <a:gridCol w="2908150"/>
                <a:gridCol w="3773425"/>
                <a:gridCol w="2042925"/>
              </a:tblGrid>
              <a:tr h="646100">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BOX MODEL</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hMerge="1"/>
              </a:tr>
              <a:tr h="521050">
                <a:tc gridSpan="2">
                  <a:txBody>
                    <a:bodyPr/>
                    <a:lstStyle/>
                    <a:p>
                      <a:pPr indent="0" lvl="0" marL="0" marR="0" rtl="0" algn="l">
                        <a:lnSpc>
                          <a:spcPct val="100000"/>
                        </a:lnSpc>
                        <a:spcBef>
                          <a:spcPts val="0"/>
                        </a:spcBef>
                        <a:spcAft>
                          <a:spcPts val="0"/>
                        </a:spcAft>
                        <a:buClr>
                          <a:schemeClr val="dk1"/>
                        </a:buClr>
                        <a:buSzPts val="1100"/>
                        <a:buFont typeface="Arial"/>
                        <a:buNone/>
                      </a:pPr>
                      <a:r>
                        <a:rPr b="1" lang="en-GB" sz="1600">
                          <a:latin typeface="Helvetica Neue"/>
                          <a:ea typeface="Helvetica Neue"/>
                          <a:cs typeface="Helvetica Neue"/>
                          <a:sym typeface="Helvetica Neue"/>
                        </a:rPr>
                        <a:t>Formato: </a:t>
                      </a:r>
                      <a:r>
                        <a:rPr lang="en-GB" sz="1600">
                          <a:latin typeface="Helvetica Neue"/>
                          <a:ea typeface="Helvetica Neue"/>
                          <a:cs typeface="Helvetica Neue"/>
                          <a:sym typeface="Helvetica Neue"/>
                        </a:rPr>
                        <a:t>Archivo html y css</a:t>
                      </a:r>
                      <a:endParaRPr sz="1600">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GB" sz="1600">
                          <a:latin typeface="Helvetica Neue"/>
                          <a:ea typeface="Helvetica Neue"/>
                          <a:cs typeface="Helvetica Neue"/>
                          <a:sym typeface="Helvetica Neue"/>
                        </a:rPr>
                        <a:t>Sugerencia: </a:t>
                      </a:r>
                      <a:r>
                        <a:rPr lang="en-GB" sz="1600">
                          <a:latin typeface="Helvetica Neue"/>
                          <a:ea typeface="Helvetica Neue"/>
                          <a:cs typeface="Helvetica Neue"/>
                          <a:sym typeface="Helvetica Neue"/>
                        </a:rPr>
                        <a:t>carpeta en formato zip o rar con el/los archivos html y css.</a:t>
                      </a:r>
                      <a:endParaRPr sz="1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96325">
                <a:tc gridSpan="3">
                  <a:txBody>
                    <a:bodyPr/>
                    <a:lstStyle/>
                    <a:p>
                      <a:pPr indent="0" lvl="0" marL="0" marR="0" rtl="0" algn="l">
                        <a:lnSpc>
                          <a:spcPct val="100000"/>
                        </a:lnSpc>
                        <a:spcBef>
                          <a:spcPts val="0"/>
                        </a:spcBef>
                        <a:spcAft>
                          <a:spcPts val="0"/>
                        </a:spcAft>
                        <a:buClr>
                          <a:srgbClr val="000000"/>
                        </a:buClr>
                        <a:buSzPts val="1600"/>
                        <a:buFont typeface="Arial"/>
                        <a:buNone/>
                      </a:pPr>
                      <a:br>
                        <a:rPr b="1" lang="en-GB" sz="1600" u="none" cap="none" strike="noStrike">
                          <a:solidFill>
                            <a:srgbClr val="4D5156"/>
                          </a:solidFill>
                          <a:highlight>
                            <a:srgbClr val="3CEFAB"/>
                          </a:highlight>
                        </a:rPr>
                      </a:b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1"/>
                          </a:solidFill>
                          <a:highlight>
                            <a:srgbClr val="D9D9D9"/>
                          </a:highlight>
                          <a:latin typeface="Helvetica Neue"/>
                          <a:ea typeface="Helvetica Neue"/>
                          <a:cs typeface="Helvetica Neue"/>
                          <a:sym typeface="Helvetica Neue"/>
                        </a:rPr>
                        <a:t>&gt;&gt; Consigna: </a:t>
                      </a:r>
                      <a:r>
                        <a:rPr b="1" lang="en-GB" sz="1600">
                          <a:solidFill>
                            <a:schemeClr val="dk1"/>
                          </a:solidFill>
                          <a:highlight>
                            <a:srgbClr val="D9D9D9"/>
                          </a:highlight>
                          <a:latin typeface="Helvetica Neue"/>
                          <a:ea typeface="Helvetica Neue"/>
                          <a:cs typeface="Helvetica Neue"/>
                          <a:sym typeface="Helvetica Neue"/>
                        </a:rPr>
                        <a:t>Luego de resolver el desafío entregable Box Modeling, agrega al proyecto el menú con submenú. </a:t>
                      </a:r>
                      <a:endParaRPr sz="1600" u="none" cap="none" strike="noStrike">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53" name="Google Shape;753;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54" name="Google Shape;754;p96"/>
          <p:cNvPicPr preferRelativeResize="0"/>
          <p:nvPr/>
        </p:nvPicPr>
        <p:blipFill rotWithShape="1">
          <a:blip r:embed="rId4">
            <a:alphaModFix/>
          </a:blip>
          <a:srcRect b="0" l="0" r="0" t="0"/>
          <a:stretch/>
        </p:blipFill>
        <p:spPr>
          <a:xfrm>
            <a:off x="7044275" y="1120550"/>
            <a:ext cx="1634175" cy="640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60" name="Google Shape;760;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64" name="Shape 764"/>
        <p:cNvGrpSpPr/>
        <p:nvPr/>
      </p:nvGrpSpPr>
      <p:grpSpPr>
        <a:xfrm>
          <a:off x="0" y="0"/>
          <a:ext cx="0" cy="0"/>
          <a:chOff x="0" y="0"/>
          <a:chExt cx="0" cy="0"/>
        </a:xfrm>
      </p:grpSpPr>
      <p:sp>
        <p:nvSpPr>
          <p:cNvPr id="765" name="Google Shape;765;p98"/>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766" name="Google Shape;766;p98"/>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767" name="Google Shape;767;p9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9"/>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DFFBC"/>
              </a:buClr>
              <a:buSzPts val="1800"/>
              <a:buFont typeface="Arial"/>
              <a:buChar char="●"/>
            </a:pPr>
            <a:r>
              <a:rPr lang="en-GB" sz="1800" u="sng">
                <a:solidFill>
                  <a:schemeClr val="hlink"/>
                </a:solidFill>
                <a:latin typeface="Helvetica Neue Light"/>
                <a:ea typeface="Helvetica Neue Light"/>
                <a:cs typeface="Helvetica Neue Light"/>
                <a:sym typeface="Helvetica Neue Light"/>
                <a:hlinkClick r:id="rId3"/>
              </a:rPr>
              <a:t>Imágenes de relleno</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placekitten</a:t>
            </a:r>
            <a:endParaRPr b="0" i="0" sz="1800" u="none" cap="none" strike="noStrike">
              <a:solidFill>
                <a:schemeClr val="dk1"/>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3DFFBC"/>
              </a:buClr>
              <a:buSzPts val="1800"/>
              <a:buFont typeface="Arial"/>
              <a:buChar char="●"/>
            </a:pPr>
            <a:r>
              <a:rPr lang="en-GB" sz="1800" u="sng">
                <a:solidFill>
                  <a:schemeClr val="hlink"/>
                </a:solidFill>
                <a:latin typeface="Helvetica Neue Light"/>
                <a:ea typeface="Helvetica Neue Light"/>
                <a:cs typeface="Helvetica Neue Light"/>
                <a:sym typeface="Helvetica Neue Light"/>
                <a:hlinkClick r:id="rId4"/>
              </a:rPr>
              <a:t>Imágenes de relleno</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placedog.net</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1000"/>
              </a:spcBef>
              <a:spcAft>
                <a:spcPts val="0"/>
              </a:spcAft>
              <a:buClr>
                <a:srgbClr val="3DFFBC"/>
              </a:buClr>
              <a:buSzPts val="1800"/>
              <a:buFont typeface="Helvetica Neue"/>
              <a:buChar char="●"/>
            </a:pPr>
            <a:r>
              <a:rPr lang="en-GB" sz="1800" u="sng">
                <a:solidFill>
                  <a:schemeClr val="hlink"/>
                </a:solidFill>
                <a:latin typeface="Helvetica Neue Light"/>
                <a:ea typeface="Helvetica Neue Light"/>
                <a:cs typeface="Helvetica Neue Light"/>
                <a:sym typeface="Helvetica Neue Light"/>
                <a:hlinkClick r:id="rId5"/>
              </a:rPr>
              <a:t>The CSS Box Model</a:t>
            </a:r>
            <a:r>
              <a:rPr b="1" i="1" lang="en-GB" sz="1800">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CSS-TRICKS</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773" name="Google Shape;773;p99"/>
          <p:cNvPicPr preferRelativeResize="0"/>
          <p:nvPr/>
        </p:nvPicPr>
        <p:blipFill rotWithShape="1">
          <a:blip r:embed="rId6">
            <a:alphaModFix/>
          </a:blip>
          <a:srcRect b="0" l="0" r="0" t="0"/>
          <a:stretch/>
        </p:blipFill>
        <p:spPr>
          <a:xfrm>
            <a:off x="7567925" y="4659625"/>
            <a:ext cx="1186526" cy="330675"/>
          </a:xfrm>
          <a:prstGeom prst="rect">
            <a:avLst/>
          </a:prstGeom>
          <a:noFill/>
          <a:ln>
            <a:noFill/>
          </a:ln>
        </p:spPr>
      </p:pic>
      <p:pic>
        <p:nvPicPr>
          <p:cNvPr id="774" name="Google Shape;774;p99"/>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775" name="Google Shape;775;p99"/>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6" name="Google Shape;776;p99"/>
          <p:cNvPicPr preferRelativeResize="0"/>
          <p:nvPr/>
        </p:nvPicPr>
        <p:blipFill rotWithShape="1">
          <a:blip r:embed="rId8">
            <a:alphaModFix/>
          </a:blip>
          <a:srcRect b="0" l="0" r="0" t="0"/>
          <a:stretch/>
        </p:blipFill>
        <p:spPr>
          <a:xfrm>
            <a:off x="1831534" y="1997140"/>
            <a:ext cx="545131" cy="54513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0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2" name="Google Shape;782;p100"/>
          <p:cNvSpPr txBox="1"/>
          <p:nvPr/>
        </p:nvSpPr>
        <p:spPr>
          <a:xfrm>
            <a:off x="1721400" y="2623175"/>
            <a:ext cx="5701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Cajas y sus propiedades.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Modelación de la página web.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Posiciones de un elemento.</a:t>
            </a:r>
            <a:endParaRPr sz="2200">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10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88" name="Google Shape;788;p101"/>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 name="Shape 167"/>
        <p:cNvGrpSpPr/>
        <p:nvPr/>
      </p:nvGrpSpPr>
      <p:grpSpPr>
        <a:xfrm>
          <a:off x="0" y="0"/>
          <a:ext cx="0" cy="0"/>
          <a:chOff x="0" y="0"/>
          <a:chExt cx="0" cy="0"/>
        </a:xfrm>
      </p:grpSpPr>
      <p:sp>
        <p:nvSpPr>
          <p:cNvPr id="168" name="Google Shape;168;p32"/>
          <p:cNvSpPr/>
          <p:nvPr/>
        </p:nvSpPr>
        <p:spPr>
          <a:xfrm>
            <a:off x="3609600" y="1202750"/>
            <a:ext cx="2157900" cy="35175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0" name="Google Shape;170;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cxnSp>
        <p:nvCxnSpPr>
          <p:cNvPr id="172" name="Google Shape;172;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3" name="Google Shape;173;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4" name="Google Shape;174;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5" name="Google Shape;175;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6" name="Google Shape;176;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7" name="Google Shape;177;p32"/>
          <p:cNvSpPr/>
          <p:nvPr/>
        </p:nvSpPr>
        <p:spPr>
          <a:xfrm>
            <a:off x="1208850" y="1239825"/>
            <a:ext cx="2157900" cy="35175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cxnSp>
        <p:nvCxnSpPr>
          <p:cNvPr id="180" name="Google Shape;180;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2"/>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2" name="Google Shape;182;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4" name="Google Shape;184;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5" name="Google Shape;185;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cxnSp>
        <p:nvCxnSpPr>
          <p:cNvPr id="188" name="Google Shape;188;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2" name="Google Shape;192;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3" name="Google Shape;193;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4" name="Google Shape;194;p32"/>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CSS - Medidas, colores, fuentes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5" name="Google Shape;195;p32"/>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96" name="Google Shape;196;p32"/>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pic>
        <p:nvPicPr>
          <p:cNvPr id="197" name="Google Shape;197;p32"/>
          <p:cNvPicPr preferRelativeResize="0"/>
          <p:nvPr/>
        </p:nvPicPr>
        <p:blipFill rotWithShape="1">
          <a:blip r:embed="rId6">
            <a:alphaModFix/>
          </a:blip>
          <a:srcRect b="0" l="0" r="0" t="0"/>
          <a:stretch/>
        </p:blipFill>
        <p:spPr>
          <a:xfrm>
            <a:off x="1441525" y="2952712"/>
            <a:ext cx="306000" cy="306000"/>
          </a:xfrm>
          <a:prstGeom prst="rect">
            <a:avLst/>
          </a:prstGeom>
          <a:noFill/>
          <a:ln>
            <a:noFill/>
          </a:ln>
        </p:spPr>
      </p:pic>
      <p:sp>
        <p:nvSpPr>
          <p:cNvPr id="198" name="Google Shape;198;p32"/>
          <p:cNvSpPr txBox="1"/>
          <p:nvPr/>
        </p:nvSpPr>
        <p:spPr>
          <a:xfrm>
            <a:off x="17600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ESTILOS</a:t>
            </a:r>
            <a:endParaRPr b="0" i="0" sz="700" u="none" cap="none" strike="noStrike">
              <a:solidFill>
                <a:srgbClr val="000000"/>
              </a:solidFill>
              <a:latin typeface="Helvetica Neue"/>
              <a:ea typeface="Helvetica Neue"/>
              <a:cs typeface="Helvetica Neue"/>
              <a:sym typeface="Helvetica Neue"/>
            </a:endParaRPr>
          </a:p>
        </p:txBody>
      </p:sp>
      <p:pic>
        <p:nvPicPr>
          <p:cNvPr id="199" name="Google Shape;199;p32"/>
          <p:cNvPicPr preferRelativeResize="0"/>
          <p:nvPr/>
        </p:nvPicPr>
        <p:blipFill rotWithShape="1">
          <a:blip r:embed="rId6">
            <a:alphaModFix/>
          </a:blip>
          <a:srcRect b="0" l="0" r="0" t="0"/>
          <a:stretch/>
        </p:blipFill>
        <p:spPr>
          <a:xfrm>
            <a:off x="1443125" y="3458962"/>
            <a:ext cx="306000" cy="306000"/>
          </a:xfrm>
          <a:prstGeom prst="rect">
            <a:avLst/>
          </a:prstGeom>
          <a:noFill/>
          <a:ln>
            <a:noFill/>
          </a:ln>
        </p:spPr>
      </p:pic>
      <p:sp>
        <p:nvSpPr>
          <p:cNvPr id="200" name="Google Shape;200;p32"/>
          <p:cNvSpPr txBox="1"/>
          <p:nvPr/>
        </p:nvSpPr>
        <p:spPr>
          <a:xfrm>
            <a:off x="1761675" y="347021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TIPOGRAFÍA</a:t>
            </a:r>
            <a:endParaRPr b="0" i="0" sz="700" u="none" cap="none" strike="noStrike">
              <a:solidFill>
                <a:srgbClr val="000000"/>
              </a:solidFill>
              <a:latin typeface="Helvetica Neue"/>
              <a:ea typeface="Helvetica Neue"/>
              <a:cs typeface="Helvetica Neue"/>
              <a:sym typeface="Helvetica Neue"/>
            </a:endParaRPr>
          </a:p>
        </p:txBody>
      </p:sp>
      <p:sp>
        <p:nvSpPr>
          <p:cNvPr id="201" name="Google Shape;201;p32"/>
          <p:cNvSpPr txBox="1"/>
          <p:nvPr/>
        </p:nvSpPr>
        <p:spPr>
          <a:xfrm>
            <a:off x="1769788" y="391267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ASIGNANDO ESTILOS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2" name="Google Shape;202;p32"/>
          <p:cNvPicPr preferRelativeResize="0"/>
          <p:nvPr/>
        </p:nvPicPr>
        <p:blipFill rotWithShape="1">
          <a:blip r:embed="rId7">
            <a:alphaModFix/>
          </a:blip>
          <a:srcRect b="0" l="0" r="0" t="0"/>
          <a:stretch/>
        </p:blipFill>
        <p:spPr>
          <a:xfrm>
            <a:off x="1450663" y="3896075"/>
            <a:ext cx="307150" cy="307150"/>
          </a:xfrm>
          <a:prstGeom prst="rect">
            <a:avLst/>
          </a:prstGeom>
          <a:noFill/>
          <a:ln>
            <a:noFill/>
          </a:ln>
        </p:spPr>
      </p:pic>
      <p:pic>
        <p:nvPicPr>
          <p:cNvPr id="203" name="Google Shape;203;p32"/>
          <p:cNvPicPr preferRelativeResize="0"/>
          <p:nvPr/>
        </p:nvPicPr>
        <p:blipFill rotWithShape="1">
          <a:blip r:embed="rId8">
            <a:alphaModFix/>
          </a:blip>
          <a:srcRect b="0" l="0" r="0" t="0"/>
          <a:stretch/>
        </p:blipFill>
        <p:spPr>
          <a:xfrm>
            <a:off x="1450663" y="4364337"/>
            <a:ext cx="306000" cy="306000"/>
          </a:xfrm>
          <a:prstGeom prst="rect">
            <a:avLst/>
          </a:prstGeom>
          <a:noFill/>
          <a:ln>
            <a:noFill/>
          </a:ln>
        </p:spPr>
      </p:pic>
      <p:sp>
        <p:nvSpPr>
          <p:cNvPr id="204" name="Google Shape;204;p32"/>
          <p:cNvSpPr txBox="1"/>
          <p:nvPr/>
        </p:nvSpPr>
        <p:spPr>
          <a:xfrm>
            <a:off x="1774338" y="434491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PRIMERA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205" name="Google Shape;205;p32"/>
          <p:cNvSpPr txBox="1"/>
          <p:nvPr/>
        </p:nvSpPr>
        <p:spPr>
          <a:xfrm>
            <a:off x="37824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Box Modeling</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6" name="Google Shape;206;p32"/>
          <p:cNvSpPr txBox="1"/>
          <p:nvPr/>
        </p:nvSpPr>
        <p:spPr>
          <a:xfrm>
            <a:off x="4118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7" name="Google Shape;207;p32"/>
          <p:cNvPicPr preferRelativeResize="0"/>
          <p:nvPr/>
        </p:nvPicPr>
        <p:blipFill rotWithShape="1">
          <a:blip r:embed="rId5">
            <a:alphaModFix/>
          </a:blip>
          <a:srcRect b="0" l="0" r="0" t="0"/>
          <a:stretch/>
        </p:blipFill>
        <p:spPr>
          <a:xfrm>
            <a:off x="3782400" y="2465688"/>
            <a:ext cx="365625" cy="365625"/>
          </a:xfrm>
          <a:prstGeom prst="rect">
            <a:avLst/>
          </a:prstGeom>
          <a:noFill/>
          <a:ln>
            <a:noFill/>
          </a:ln>
        </p:spPr>
      </p:pic>
      <p:sp>
        <p:nvSpPr>
          <p:cNvPr id="208" name="Google Shape;208;p32"/>
          <p:cNvSpPr txBox="1"/>
          <p:nvPr/>
        </p:nvSpPr>
        <p:spPr>
          <a:xfrm>
            <a:off x="41808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BOX MODEL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9" name="Google Shape;209;p32"/>
          <p:cNvPicPr preferRelativeResize="0"/>
          <p:nvPr/>
        </p:nvPicPr>
        <p:blipFill rotWithShape="1">
          <a:blip r:embed="rId7">
            <a:alphaModFix/>
          </a:blip>
          <a:srcRect b="0" l="0" r="0" t="0"/>
          <a:stretch/>
        </p:blipFill>
        <p:spPr>
          <a:xfrm>
            <a:off x="3861738" y="3000638"/>
            <a:ext cx="307150" cy="307150"/>
          </a:xfrm>
          <a:prstGeom prst="rect">
            <a:avLst/>
          </a:prstGeom>
          <a:noFill/>
          <a:ln>
            <a:noFill/>
          </a:ln>
        </p:spPr>
      </p:pic>
      <p:sp>
        <p:nvSpPr>
          <p:cNvPr id="210" name="Google Shape;210;p32"/>
          <p:cNvSpPr txBox="1"/>
          <p:nvPr/>
        </p:nvSpPr>
        <p:spPr>
          <a:xfrm>
            <a:off x="6480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1" name="Google Shape;211;p32"/>
          <p:cNvPicPr preferRelativeResize="0"/>
          <p:nvPr/>
        </p:nvPicPr>
        <p:blipFill rotWithShape="1">
          <a:blip r:embed="rId5">
            <a:alphaModFix/>
          </a:blip>
          <a:srcRect b="0" l="0" r="0" t="0"/>
          <a:stretch/>
        </p:blipFill>
        <p:spPr>
          <a:xfrm>
            <a:off x="6144600" y="2465688"/>
            <a:ext cx="365625" cy="365625"/>
          </a:xfrm>
          <a:prstGeom prst="rect">
            <a:avLst/>
          </a:prstGeom>
          <a:noFill/>
          <a:ln>
            <a:noFill/>
          </a:ln>
        </p:spPr>
      </p:pic>
      <p:sp>
        <p:nvSpPr>
          <p:cNvPr id="212" name="Google Shape;212;p32"/>
          <p:cNvSpPr txBox="1"/>
          <p:nvPr/>
        </p:nvSpPr>
        <p:spPr>
          <a:xfrm>
            <a:off x="65430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FLEXBOX</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3" name="Google Shape;213;p32"/>
          <p:cNvPicPr preferRelativeResize="0"/>
          <p:nvPr/>
        </p:nvPicPr>
        <p:blipFill rotWithShape="1">
          <a:blip r:embed="rId7">
            <a:alphaModFix/>
          </a:blip>
          <a:srcRect b="0" l="0" r="0" t="0"/>
          <a:stretch/>
        </p:blipFill>
        <p:spPr>
          <a:xfrm>
            <a:off x="6223938" y="3000638"/>
            <a:ext cx="307150" cy="307150"/>
          </a:xfrm>
          <a:prstGeom prst="rect">
            <a:avLst/>
          </a:prstGeom>
          <a:noFill/>
          <a:ln>
            <a:noFill/>
          </a:ln>
        </p:spPr>
      </p:pic>
      <p:sp>
        <p:nvSpPr>
          <p:cNvPr id="214" name="Google Shape;214;p32"/>
          <p:cNvSpPr txBox="1"/>
          <p:nvPr/>
        </p:nvSpPr>
        <p:spPr>
          <a:xfrm>
            <a:off x="62208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Flexbox</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15" name="Google Shape;215;p32"/>
          <p:cNvCxnSpPr/>
          <p:nvPr/>
        </p:nvCxnSpPr>
        <p:spPr>
          <a:xfrm>
            <a:off x="1360350" y="4309457"/>
            <a:ext cx="1854900" cy="0"/>
          </a:xfrm>
          <a:prstGeom prst="straightConnector1">
            <a:avLst/>
          </a:prstGeom>
          <a:noFill/>
          <a:ln cap="flat" cmpd="sng" w="9525">
            <a:solidFill>
              <a:srgbClr val="EFEFEF"/>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9" name="Shape 219"/>
        <p:cNvGrpSpPr/>
        <p:nvPr/>
      </p:nvGrpSpPr>
      <p:grpSpPr>
        <a:xfrm>
          <a:off x="0" y="0"/>
          <a:ext cx="0" cy="0"/>
          <a:chOff x="0" y="0"/>
          <a:chExt cx="0" cy="0"/>
        </a:xfrm>
      </p:grpSpPr>
      <p:sp>
        <p:nvSpPr>
          <p:cNvPr id="220" name="Google Shape;220;p3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1" name="Google Shape;221;p3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22" name="Google Shape;222;p3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